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4"/>
  </p:sldMasterIdLst>
  <p:notesMasterIdLst>
    <p:notesMasterId r:id="rId51"/>
  </p:notesMasterIdLst>
  <p:sldIdLst>
    <p:sldId id="257" r:id="rId5"/>
    <p:sldId id="259" r:id="rId6"/>
    <p:sldId id="263" r:id="rId7"/>
    <p:sldId id="264" r:id="rId8"/>
    <p:sldId id="265" r:id="rId9"/>
    <p:sldId id="260" r:id="rId10"/>
    <p:sldId id="261" r:id="rId11"/>
    <p:sldId id="267" r:id="rId12"/>
    <p:sldId id="283" r:id="rId13"/>
    <p:sldId id="276" r:id="rId14"/>
    <p:sldId id="268" r:id="rId15"/>
    <p:sldId id="269" r:id="rId16"/>
    <p:sldId id="270" r:id="rId17"/>
    <p:sldId id="271" r:id="rId18"/>
    <p:sldId id="272" r:id="rId19"/>
    <p:sldId id="27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81" r:id="rId34"/>
    <p:sldId id="282" r:id="rId35"/>
    <p:sldId id="304" r:id="rId36"/>
    <p:sldId id="305" r:id="rId37"/>
    <p:sldId id="306" r:id="rId38"/>
    <p:sldId id="274" r:id="rId39"/>
    <p:sldId id="275" r:id="rId40"/>
    <p:sldId id="278" r:id="rId41"/>
    <p:sldId id="279" r:id="rId42"/>
    <p:sldId id="280" r:id="rId43"/>
    <p:sldId id="299" r:id="rId44"/>
    <p:sldId id="300" r:id="rId45"/>
    <p:sldId id="301" r:id="rId46"/>
    <p:sldId id="302" r:id="rId47"/>
    <p:sldId id="266" r:id="rId48"/>
    <p:sldId id="303" r:id="rId49"/>
    <p:sldId id="27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6F28CB-D101-4B4F-A1AC-39CF6A138103}">
          <p14:sldIdLst>
            <p14:sldId id="257"/>
          </p14:sldIdLst>
        </p14:section>
        <p14:section name="Untitled Section" id="{3C9D1DA5-8A23-4521-99FA-8BCA0E957986}">
          <p14:sldIdLst>
            <p14:sldId id="259"/>
            <p14:sldId id="263"/>
            <p14:sldId id="264"/>
            <p14:sldId id="265"/>
            <p14:sldId id="260"/>
            <p14:sldId id="261"/>
            <p14:sldId id="267"/>
            <p14:sldId id="283"/>
            <p14:sldId id="276"/>
            <p14:sldId id="268"/>
            <p14:sldId id="269"/>
            <p14:sldId id="270"/>
            <p14:sldId id="271"/>
            <p14:sldId id="272"/>
            <p14:sldId id="273"/>
            <p14:sldId id="284"/>
            <p14:sldId id="285"/>
            <p14:sldId id="286"/>
            <p14:sldId id="287"/>
            <p14:sldId id="288"/>
            <p14:sldId id="289"/>
            <p14:sldId id="290"/>
            <p14:sldId id="291"/>
            <p14:sldId id="292"/>
            <p14:sldId id="293"/>
            <p14:sldId id="294"/>
            <p14:sldId id="295"/>
            <p14:sldId id="296"/>
            <p14:sldId id="281"/>
            <p14:sldId id="282"/>
            <p14:sldId id="304"/>
            <p14:sldId id="305"/>
            <p14:sldId id="306"/>
            <p14:sldId id="274"/>
            <p14:sldId id="275"/>
            <p14:sldId id="278"/>
            <p14:sldId id="279"/>
            <p14:sldId id="280"/>
            <p14:sldId id="299"/>
            <p14:sldId id="300"/>
            <p14:sldId id="301"/>
            <p14:sldId id="302"/>
            <p14:sldId id="266"/>
            <p14:sldId id="303"/>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3" autoAdjust="0"/>
  </p:normalViewPr>
  <p:slideViewPr>
    <p:cSldViewPr snapToGrid="0">
      <p:cViewPr varScale="1">
        <p:scale>
          <a:sx n="65" d="100"/>
          <a:sy n="65" d="100"/>
        </p:scale>
        <p:origin x="652" y="44"/>
      </p:cViewPr>
      <p:guideLst/>
    </p:cSldViewPr>
  </p:slideViewPr>
  <p:outlineViewPr>
    <p:cViewPr>
      <p:scale>
        <a:sx n="33" d="100"/>
        <a:sy n="33" d="100"/>
      </p:scale>
      <p:origin x="0" y="-254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4D504-6E74-45D9-8B1B-81BBA9CEDA70}" type="datetimeFigureOut">
              <a:rPr lang="en-IN" smtClean="0"/>
              <a:t>02-11-2023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19F2C-9BE6-40D1-9857-A2A72964F8DE}" type="slidenum">
              <a:rPr lang="en-IN" smtClean="0"/>
              <a:t>‹#›</a:t>
            </a:fld>
            <a:endParaRPr lang="en-IN"/>
          </a:p>
        </p:txBody>
      </p:sp>
    </p:spTree>
    <p:extLst>
      <p:ext uri="{BB962C8B-B14F-4D97-AF65-F5344CB8AC3E}">
        <p14:creationId xmlns:p14="http://schemas.microsoft.com/office/powerpoint/2010/main" val="633787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119F2C-9BE6-40D1-9857-A2A72964F8DE}" type="slidenum">
              <a:rPr lang="en-IN" smtClean="0"/>
              <a:t>38</a:t>
            </a:fld>
            <a:endParaRPr lang="en-IN"/>
          </a:p>
        </p:txBody>
      </p:sp>
    </p:spTree>
    <p:extLst>
      <p:ext uri="{BB962C8B-B14F-4D97-AF65-F5344CB8AC3E}">
        <p14:creationId xmlns:p14="http://schemas.microsoft.com/office/powerpoint/2010/main" val="119893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119F2C-9BE6-40D1-9857-A2A72964F8DE}" type="slidenum">
              <a:rPr lang="en-IN" smtClean="0"/>
              <a:t>40</a:t>
            </a:fld>
            <a:endParaRPr lang="en-IN"/>
          </a:p>
        </p:txBody>
      </p:sp>
    </p:spTree>
    <p:extLst>
      <p:ext uri="{BB962C8B-B14F-4D97-AF65-F5344CB8AC3E}">
        <p14:creationId xmlns:p14="http://schemas.microsoft.com/office/powerpoint/2010/main" val="3931380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9184DA70-C731-4C70-880D-CCD4705E623C}" type="datetime1">
              <a:rPr lang="en-US" smtClean="0"/>
              <a:t>11/2/2023</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314067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167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964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3445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97669AF7-7BEB-44E4-9852-375E34362B5B}" type="datetime1">
              <a:rPr lang="en-US" smtClean="0"/>
              <a:t>11/2/2023</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13748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6045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2231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503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1021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92BEA474-078D-4E9B-9B14-09A87B19DC46}"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6429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62D6E202-B606-4609-B914-27C9371A1F6D}" type="datetime1">
              <a:rPr lang="en-US" smtClean="0"/>
              <a:t>11/2/2023</a:t>
            </a:fld>
            <a:endParaRPr lang="en-US" dirty="0"/>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577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2D6E202-B606-4609-B914-27C9371A1F6D}" type="datetime1">
              <a:rPr lang="en-US" smtClean="0"/>
              <a:t>11/2/2023</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A98EE3D-8CD1-4C3F-BD1C-C98C9596463C}" type="slidenum">
              <a:rPr lang="en-US" smtClean="0"/>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629752679"/>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Panchagiri-vidyasri/capston-project_stml" TargetMode="External"/><Relationship Id="rId2" Type="http://schemas.openxmlformats.org/officeDocument/2006/relationships/hyperlink" Target="GitHub.ln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anchagiri-vidyasri/capston-project_stml/blob/main/project%20(2).ipynb" TargetMode="External"/><Relationship Id="rId2" Type="http://schemas.openxmlformats.org/officeDocument/2006/relationships/hyperlink" Target="GitHub.lnk"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idx="4294967295"/>
          </p:nvPr>
        </p:nvSpPr>
        <p:spPr>
          <a:xfrm>
            <a:off x="5938838" y="92075"/>
            <a:ext cx="6253162" cy="1450975"/>
          </a:xfrm>
        </p:spPr>
        <p:txBody>
          <a:bodyPr>
            <a:normAutofit/>
          </a:bodyPr>
          <a:lstStyle/>
          <a:p>
            <a:r>
              <a:rPr lang="en-US" sz="4800" dirty="0"/>
              <a:t>     </a:t>
            </a:r>
            <a:r>
              <a:rPr lang="en-US" sz="5400" dirty="0">
                <a:solidFill>
                  <a:srgbClr val="00B050"/>
                </a:solidFill>
              </a:rPr>
              <a:t>STOCK  PRICE</a:t>
            </a:r>
            <a:br>
              <a:rPr lang="en-US" sz="5400" dirty="0">
                <a:solidFill>
                  <a:srgbClr val="00B050"/>
                </a:solidFill>
              </a:rPr>
            </a:br>
            <a:r>
              <a:rPr lang="en-US" sz="5400" dirty="0">
                <a:solidFill>
                  <a:srgbClr val="00B050"/>
                </a:solidFill>
              </a:rPr>
              <a:t>      PREDICTION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7" name="Picture 6">
            <a:extLst>
              <a:ext uri="{FF2B5EF4-FFF2-40B4-BE49-F238E27FC236}">
                <a16:creationId xmlns:a16="http://schemas.microsoft.com/office/drawing/2014/main" id="{A33AFF3C-317D-22E0-6800-7EAD3EFF6A34}"/>
              </a:ext>
            </a:extLst>
          </p:cNvPr>
          <p:cNvPicPr>
            <a:picLocks noChangeAspect="1"/>
          </p:cNvPicPr>
          <p:nvPr/>
        </p:nvPicPr>
        <p:blipFill>
          <a:blip r:embed="rId3"/>
          <a:stretch>
            <a:fillRect/>
          </a:stretch>
        </p:blipFill>
        <p:spPr>
          <a:xfrm>
            <a:off x="4653786" y="0"/>
            <a:ext cx="755668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88000"/>
                    </a14:imgEffect>
                  </a14:imgLayer>
                </a14:imgProps>
              </a:ext>
            </a:extLst>
          </a:blip>
          <a:srcRect/>
          <a:tile tx="0" ty="0" sx="100000" sy="100000" flip="x"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34E28-180A-17CB-5E66-19CA6313153D}"/>
              </a:ext>
            </a:extLst>
          </p:cNvPr>
          <p:cNvSpPr txBox="1"/>
          <p:nvPr/>
        </p:nvSpPr>
        <p:spPr>
          <a:xfrm>
            <a:off x="683491" y="969818"/>
            <a:ext cx="11212945" cy="3170099"/>
          </a:xfrm>
          <a:prstGeom prst="rect">
            <a:avLst/>
          </a:prstGeom>
          <a:noFill/>
        </p:spPr>
        <p:txBody>
          <a:bodyPr wrap="square">
            <a:spAutoFit/>
          </a:bodyPr>
          <a:lstStyle/>
          <a:p>
            <a:r>
              <a:rPr lang="en-IN" sz="3600" dirty="0">
                <a:solidFill>
                  <a:schemeClr val="accent6">
                    <a:lumMod val="50000"/>
                  </a:schemeClr>
                </a:solidFill>
              </a:rPr>
              <a:t>MACHINE LEARNING MODELS:</a:t>
            </a:r>
          </a:p>
          <a:p>
            <a:endParaRPr lang="en-IN" sz="3600" dirty="0">
              <a:solidFill>
                <a:schemeClr val="accent6">
                  <a:lumMod val="50000"/>
                </a:schemeClr>
              </a:solidFill>
            </a:endParaRPr>
          </a:p>
          <a:p>
            <a:r>
              <a:rPr lang="en-US" sz="3200" dirty="0">
                <a:solidFill>
                  <a:schemeClr val="accent6">
                    <a:lumMod val="50000"/>
                  </a:schemeClr>
                </a:solidFill>
              </a:rPr>
              <a:t>THE MACHINE LEARNING MODELS USED IN THIS PROJECT ARE</a:t>
            </a:r>
            <a:r>
              <a:rPr lang="en-IN" sz="3200" dirty="0">
                <a:solidFill>
                  <a:schemeClr val="accent6">
                    <a:lumMod val="50000"/>
                  </a:schemeClr>
                </a:solidFill>
              </a:rPr>
              <a:t>:</a:t>
            </a:r>
          </a:p>
          <a:p>
            <a:r>
              <a:rPr lang="en-IN" sz="3200" dirty="0">
                <a:solidFill>
                  <a:schemeClr val="accent6">
                    <a:lumMod val="50000"/>
                  </a:schemeClr>
                </a:solidFill>
              </a:rPr>
              <a:t>1)L</a:t>
            </a:r>
            <a:r>
              <a:rPr lang="en-US" sz="3200" dirty="0">
                <a:solidFill>
                  <a:schemeClr val="accent6">
                    <a:lumMod val="50000"/>
                  </a:schemeClr>
                </a:solidFill>
              </a:rPr>
              <a:t>INEAR </a:t>
            </a:r>
            <a:r>
              <a:rPr lang="en-IN" sz="3200" dirty="0">
                <a:solidFill>
                  <a:schemeClr val="accent6">
                    <a:lumMod val="50000"/>
                  </a:schemeClr>
                </a:solidFill>
              </a:rPr>
              <a:t>REGRESSION</a:t>
            </a:r>
          </a:p>
          <a:p>
            <a:r>
              <a:rPr lang="en-IN" sz="3200" dirty="0">
                <a:solidFill>
                  <a:schemeClr val="accent6">
                    <a:lumMod val="50000"/>
                  </a:schemeClr>
                </a:solidFill>
              </a:rPr>
              <a:t>2)SUPPORT VECTOR MACHINE(SVM)</a:t>
            </a:r>
          </a:p>
        </p:txBody>
      </p:sp>
    </p:spTree>
    <p:extLst>
      <p:ext uri="{BB962C8B-B14F-4D97-AF65-F5344CB8AC3E}">
        <p14:creationId xmlns:p14="http://schemas.microsoft.com/office/powerpoint/2010/main" val="311623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EB4915-AB36-B48D-792E-8B07879EF9E1}"/>
              </a:ext>
            </a:extLst>
          </p:cNvPr>
          <p:cNvSpPr txBox="1"/>
          <p:nvPr/>
        </p:nvSpPr>
        <p:spPr>
          <a:xfrm>
            <a:off x="385011" y="587141"/>
            <a:ext cx="10299032" cy="3785652"/>
          </a:xfrm>
          <a:prstGeom prst="rect">
            <a:avLst/>
          </a:prstGeom>
          <a:noFill/>
        </p:spPr>
        <p:txBody>
          <a:bodyPr wrap="square">
            <a:spAutoFit/>
          </a:bodyPr>
          <a:lstStyle/>
          <a:p>
            <a:r>
              <a:rPr lang="en-US" sz="2400" dirty="0">
                <a:solidFill>
                  <a:schemeClr val="accent6">
                    <a:lumMod val="50000"/>
                  </a:schemeClr>
                </a:solidFill>
              </a:rPr>
              <a:t>Linear Regression:</a:t>
            </a:r>
          </a:p>
          <a:p>
            <a:r>
              <a:rPr lang="en-US" sz="2400" dirty="0">
                <a:solidFill>
                  <a:schemeClr val="accent6">
                    <a:lumMod val="50000"/>
                  </a:schemeClr>
                </a:solidFill>
              </a:rPr>
              <a:t>Linear regression is used for predicting a continuous outcome variable (dependent variable) based on one or more predictor variables (independent variables). In this dataset, you might consider using linear regression if you want to predict a continuous variable, such as the closing price of a stock (e.g., Close or Adjusted Close), based on one or more of the other variables (e.g., Open, High, Low, Volume) and potentially the Date as a time-based feature.</a:t>
            </a:r>
          </a:p>
          <a:p>
            <a:endParaRPr lang="en-US" sz="2400" dirty="0">
              <a:solidFill>
                <a:schemeClr val="accent6">
                  <a:lumMod val="50000"/>
                </a:schemeClr>
              </a:solidFill>
            </a:endParaRPr>
          </a:p>
        </p:txBody>
      </p:sp>
      <p:pic>
        <p:nvPicPr>
          <p:cNvPr id="8" name="Picture 7">
            <a:extLst>
              <a:ext uri="{FF2B5EF4-FFF2-40B4-BE49-F238E27FC236}">
                <a16:creationId xmlns:a16="http://schemas.microsoft.com/office/drawing/2014/main" id="{19390CFC-17C7-3B84-9532-1DF0FDAE6B2E}"/>
              </a:ext>
            </a:extLst>
          </p:cNvPr>
          <p:cNvPicPr>
            <a:picLocks noChangeAspect="1"/>
          </p:cNvPicPr>
          <p:nvPr/>
        </p:nvPicPr>
        <p:blipFill>
          <a:blip r:embed="rId2"/>
          <a:stretch>
            <a:fillRect/>
          </a:stretch>
        </p:blipFill>
        <p:spPr>
          <a:xfrm>
            <a:off x="590550" y="3924300"/>
            <a:ext cx="10526629" cy="2515001"/>
          </a:xfrm>
          <a:prstGeom prst="rect">
            <a:avLst/>
          </a:prstGeom>
        </p:spPr>
      </p:pic>
    </p:spTree>
    <p:extLst>
      <p:ext uri="{BB962C8B-B14F-4D97-AF65-F5344CB8AC3E}">
        <p14:creationId xmlns:p14="http://schemas.microsoft.com/office/powerpoint/2010/main" val="122501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84B29F-4B20-EE3A-F43E-1031277C158D}"/>
              </a:ext>
            </a:extLst>
          </p:cNvPr>
          <p:cNvSpPr txBox="1"/>
          <p:nvPr/>
        </p:nvSpPr>
        <p:spPr>
          <a:xfrm>
            <a:off x="404262" y="362587"/>
            <a:ext cx="10375633" cy="4154984"/>
          </a:xfrm>
          <a:prstGeom prst="rect">
            <a:avLst/>
          </a:prstGeom>
          <a:noFill/>
        </p:spPr>
        <p:txBody>
          <a:bodyPr wrap="square">
            <a:spAutoFit/>
          </a:bodyPr>
          <a:lstStyle/>
          <a:p>
            <a:r>
              <a:rPr lang="en-US" sz="2400" dirty="0">
                <a:solidFill>
                  <a:schemeClr val="accent6">
                    <a:lumMod val="50000"/>
                  </a:schemeClr>
                </a:solidFill>
              </a:rPr>
              <a:t>Mean Absolute Error (MAE):</a:t>
            </a:r>
          </a:p>
          <a:p>
            <a:r>
              <a:rPr lang="en-US" sz="2400" dirty="0">
                <a:solidFill>
                  <a:schemeClr val="accent6">
                    <a:lumMod val="50000"/>
                  </a:schemeClr>
                </a:solidFill>
              </a:rPr>
              <a:t>Use Case: MAE is used to measure the average </a:t>
            </a:r>
          </a:p>
          <a:p>
            <a:r>
              <a:rPr lang="en-US" sz="2400" dirty="0">
                <a:solidFill>
                  <a:schemeClr val="accent6">
                    <a:lumMod val="50000"/>
                  </a:schemeClr>
                </a:solidFill>
              </a:rPr>
              <a:t>absolute errors between predicted values </a:t>
            </a:r>
            <a:r>
              <a:rPr lang="en-US" sz="2400" dirty="0" err="1">
                <a:solidFill>
                  <a:schemeClr val="accent6">
                    <a:lumMod val="50000"/>
                  </a:schemeClr>
                </a:solidFill>
              </a:rPr>
              <a:t>andactual</a:t>
            </a:r>
            <a:r>
              <a:rPr lang="en-US" sz="2400" dirty="0">
                <a:solidFill>
                  <a:schemeClr val="accent6">
                    <a:lumMod val="50000"/>
                  </a:schemeClr>
                </a:solidFill>
              </a:rPr>
              <a:t> (observed) values.</a:t>
            </a:r>
          </a:p>
          <a:p>
            <a:r>
              <a:rPr lang="en-US" sz="2400" dirty="0">
                <a:solidFill>
                  <a:schemeClr val="accent6">
                    <a:lumMod val="50000"/>
                  </a:schemeClr>
                </a:solidFill>
              </a:rPr>
              <a:t>Interpretation: It gives you a sense of the</a:t>
            </a:r>
          </a:p>
          <a:p>
            <a:r>
              <a:rPr lang="en-US" sz="2400" dirty="0">
                <a:solidFill>
                  <a:schemeClr val="accent6">
                    <a:lumMod val="50000"/>
                  </a:schemeClr>
                </a:solidFill>
              </a:rPr>
              <a:t> magnitude of errors without considering their direction.</a:t>
            </a:r>
          </a:p>
          <a:p>
            <a:r>
              <a:rPr lang="en-US" sz="2400" dirty="0">
                <a:solidFill>
                  <a:schemeClr val="accent6">
                    <a:lumMod val="50000"/>
                  </a:schemeClr>
                </a:solidFill>
              </a:rPr>
              <a:t>Robustness: MAE is less sensitive to outliers </a:t>
            </a:r>
          </a:p>
          <a:p>
            <a:r>
              <a:rPr lang="en-US" sz="2400" dirty="0" err="1">
                <a:solidFill>
                  <a:schemeClr val="accent6">
                    <a:lumMod val="50000"/>
                  </a:schemeClr>
                </a:solidFill>
              </a:rPr>
              <a:t>comparedto</a:t>
            </a:r>
            <a:r>
              <a:rPr lang="en-US" sz="2400" dirty="0">
                <a:solidFill>
                  <a:schemeClr val="accent6">
                    <a:lumMod val="50000"/>
                  </a:schemeClr>
                </a:solidFill>
              </a:rPr>
              <a:t> RMSE, making it a good choice when your </a:t>
            </a:r>
          </a:p>
          <a:p>
            <a:r>
              <a:rPr lang="en-US" sz="2400" dirty="0">
                <a:solidFill>
                  <a:schemeClr val="accent6">
                    <a:lumMod val="50000"/>
                  </a:schemeClr>
                </a:solidFill>
              </a:rPr>
              <a:t>dataset contains extreme values or anomalies.</a:t>
            </a:r>
          </a:p>
          <a:p>
            <a:r>
              <a:rPr lang="en-US" sz="2400" dirty="0">
                <a:solidFill>
                  <a:schemeClr val="accent6">
                    <a:lumMod val="50000"/>
                  </a:schemeClr>
                </a:solidFill>
              </a:rPr>
              <a:t>Mathematical Form: MAE = (1/n) * </a:t>
            </a:r>
            <a:r>
              <a:rPr lang="en-US" sz="2400" dirty="0" err="1">
                <a:solidFill>
                  <a:schemeClr val="accent6">
                    <a:lumMod val="50000"/>
                  </a:schemeClr>
                </a:solidFill>
              </a:rPr>
              <a:t>Σ|actual</a:t>
            </a:r>
            <a:r>
              <a:rPr lang="en-US" sz="2400" dirty="0">
                <a:solidFill>
                  <a:schemeClr val="accent6">
                    <a:lumMod val="50000"/>
                  </a:schemeClr>
                </a:solidFill>
              </a:rPr>
              <a:t> - predicted|, where n is the number of data points</a:t>
            </a:r>
            <a:r>
              <a:rPr lang="en-US" dirty="0"/>
              <a:t>.</a:t>
            </a:r>
            <a:endParaRPr lang="en-IN" dirty="0"/>
          </a:p>
        </p:txBody>
      </p:sp>
      <p:pic>
        <p:nvPicPr>
          <p:cNvPr id="1030" name="Picture 6">
            <a:extLst>
              <a:ext uri="{FF2B5EF4-FFF2-40B4-BE49-F238E27FC236}">
                <a16:creationId xmlns:a16="http://schemas.microsoft.com/office/drawing/2014/main" id="{0C9D341C-B73E-8618-F340-B540C27AE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947385"/>
            <a:ext cx="7411453" cy="9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2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29DE23-7EB0-52C8-4B48-5689BE368B87}"/>
              </a:ext>
            </a:extLst>
          </p:cNvPr>
          <p:cNvSpPr txBox="1"/>
          <p:nvPr/>
        </p:nvSpPr>
        <p:spPr>
          <a:xfrm>
            <a:off x="558265" y="490888"/>
            <a:ext cx="6708809" cy="6001643"/>
          </a:xfrm>
          <a:prstGeom prst="rect">
            <a:avLst/>
          </a:prstGeom>
          <a:noFill/>
        </p:spPr>
        <p:txBody>
          <a:bodyPr wrap="square">
            <a:spAutoFit/>
          </a:bodyPr>
          <a:lstStyle/>
          <a:p>
            <a:pPr algn="l"/>
            <a:r>
              <a:rPr lang="en-US" sz="2400" b="1" i="0" dirty="0">
                <a:solidFill>
                  <a:schemeClr val="accent6">
                    <a:lumMod val="50000"/>
                  </a:schemeClr>
                </a:solidFill>
                <a:effectLst/>
                <a:latin typeface="Söhne"/>
              </a:rPr>
              <a:t>Mean Squared Error (MSE):</a:t>
            </a:r>
            <a:endParaRPr lang="en-US" sz="2400" b="0" i="0" dirty="0">
              <a:solidFill>
                <a:schemeClr val="accent6">
                  <a:lumMod val="50000"/>
                </a:schemeClr>
              </a:solidFill>
              <a:effectLst/>
              <a:latin typeface="Söhne"/>
            </a:endParaRPr>
          </a:p>
          <a:p>
            <a:pPr algn="l">
              <a:buFont typeface="Arial" panose="020B0604020202020204" pitchFamily="34" charset="0"/>
              <a:buChar char="•"/>
            </a:pPr>
            <a:r>
              <a:rPr lang="en-US" sz="2400" b="1" i="0" dirty="0">
                <a:solidFill>
                  <a:schemeClr val="accent6">
                    <a:lumMod val="50000"/>
                  </a:schemeClr>
                </a:solidFill>
                <a:effectLst/>
                <a:latin typeface="Söhne"/>
              </a:rPr>
              <a:t>Use Case:</a:t>
            </a:r>
            <a:r>
              <a:rPr lang="en-US" sz="2400" b="0" i="0" dirty="0">
                <a:solidFill>
                  <a:schemeClr val="accent6">
                    <a:lumMod val="50000"/>
                  </a:schemeClr>
                </a:solidFill>
                <a:effectLst/>
                <a:latin typeface="Söhne"/>
              </a:rPr>
              <a:t> MSE is used to measure the average of the </a:t>
            </a:r>
          </a:p>
          <a:p>
            <a:pPr algn="l">
              <a:buFont typeface="Arial" panose="020B0604020202020204" pitchFamily="34" charset="0"/>
              <a:buChar char="•"/>
            </a:pPr>
            <a:r>
              <a:rPr lang="en-US" sz="2400" b="0" i="0" dirty="0">
                <a:solidFill>
                  <a:schemeClr val="accent6">
                    <a:lumMod val="50000"/>
                  </a:schemeClr>
                </a:solidFill>
                <a:effectLst/>
                <a:latin typeface="Söhne"/>
              </a:rPr>
              <a:t>squared differences between predicted values and actual values.</a:t>
            </a:r>
          </a:p>
          <a:p>
            <a:pPr algn="l">
              <a:buFont typeface="Arial" panose="020B0604020202020204" pitchFamily="34" charset="0"/>
              <a:buChar char="•"/>
            </a:pPr>
            <a:r>
              <a:rPr lang="en-US" sz="2400" b="1" i="0" dirty="0">
                <a:solidFill>
                  <a:schemeClr val="accent6">
                    <a:lumMod val="50000"/>
                  </a:schemeClr>
                </a:solidFill>
                <a:effectLst/>
                <a:latin typeface="Söhne"/>
              </a:rPr>
              <a:t>Interpretation:</a:t>
            </a:r>
            <a:r>
              <a:rPr lang="en-US" sz="2400" b="0" i="0" dirty="0">
                <a:solidFill>
                  <a:schemeClr val="accent6">
                    <a:lumMod val="50000"/>
                  </a:schemeClr>
                </a:solidFill>
                <a:effectLst/>
                <a:latin typeface="Söhne"/>
              </a:rPr>
              <a:t> It emphasizes larger errors more than </a:t>
            </a:r>
          </a:p>
          <a:p>
            <a:pPr algn="l">
              <a:buFont typeface="Arial" panose="020B0604020202020204" pitchFamily="34" charset="0"/>
              <a:buChar char="•"/>
            </a:pPr>
            <a:r>
              <a:rPr lang="en-US" sz="2400" b="0" i="0" dirty="0">
                <a:solidFill>
                  <a:schemeClr val="accent6">
                    <a:lumMod val="50000"/>
                  </a:schemeClr>
                </a:solidFill>
                <a:effectLst/>
                <a:latin typeface="Söhne"/>
              </a:rPr>
              <a:t>smaller ones due to the squaring operation. </a:t>
            </a:r>
          </a:p>
          <a:p>
            <a:pPr algn="l">
              <a:buFont typeface="Arial" panose="020B0604020202020204" pitchFamily="34" charset="0"/>
              <a:buChar char="•"/>
            </a:pPr>
            <a:r>
              <a:rPr lang="en-US" sz="2400" b="0" i="0" dirty="0">
                <a:solidFill>
                  <a:schemeClr val="accent6">
                    <a:lumMod val="50000"/>
                  </a:schemeClr>
                </a:solidFill>
                <a:effectLst/>
                <a:latin typeface="Söhne"/>
              </a:rPr>
              <a:t>This makes it </a:t>
            </a:r>
            <a:r>
              <a:rPr lang="en-US" sz="2400" b="0" i="0" dirty="0" err="1">
                <a:solidFill>
                  <a:schemeClr val="accent6">
                    <a:lumMod val="50000"/>
                  </a:schemeClr>
                </a:solidFill>
                <a:effectLst/>
                <a:latin typeface="Söhne"/>
              </a:rPr>
              <a:t>sensitive</a:t>
            </a:r>
            <a:r>
              <a:rPr lang="en-US" sz="2400" dirty="0" err="1">
                <a:solidFill>
                  <a:schemeClr val="accent6">
                    <a:lumMod val="50000"/>
                  </a:schemeClr>
                </a:solidFill>
                <a:latin typeface="Söhne"/>
              </a:rPr>
              <a:t>to</a:t>
            </a:r>
            <a:endParaRPr lang="en-US" sz="2400" b="0" i="0" dirty="0">
              <a:solidFill>
                <a:schemeClr val="accent6">
                  <a:lumMod val="50000"/>
                </a:schemeClr>
              </a:solidFill>
              <a:effectLst/>
              <a:latin typeface="Söhne"/>
            </a:endParaRPr>
          </a:p>
          <a:p>
            <a:pPr algn="l">
              <a:buFont typeface="Arial" panose="020B0604020202020204" pitchFamily="34" charset="0"/>
              <a:buChar char="•"/>
            </a:pPr>
            <a:r>
              <a:rPr lang="en-US" sz="2400" b="0" i="0" dirty="0">
                <a:solidFill>
                  <a:schemeClr val="accent6">
                    <a:lumMod val="50000"/>
                  </a:schemeClr>
                </a:solidFill>
                <a:effectLst/>
                <a:latin typeface="Söhne"/>
              </a:rPr>
              <a:t> outliers.</a:t>
            </a:r>
          </a:p>
          <a:p>
            <a:pPr algn="l">
              <a:buFont typeface="Arial" panose="020B0604020202020204" pitchFamily="34" charset="0"/>
              <a:buChar char="•"/>
            </a:pPr>
            <a:r>
              <a:rPr lang="en-US" sz="2400" b="1" i="0" dirty="0">
                <a:solidFill>
                  <a:schemeClr val="accent6">
                    <a:lumMod val="50000"/>
                  </a:schemeClr>
                </a:solidFill>
                <a:effectLst/>
                <a:latin typeface="Söhne"/>
              </a:rPr>
              <a:t>Mathematical Form:</a:t>
            </a:r>
            <a:r>
              <a:rPr lang="en-US" sz="2400" b="0" i="0" dirty="0">
                <a:solidFill>
                  <a:schemeClr val="accent6">
                    <a:lumMod val="50000"/>
                  </a:schemeClr>
                </a:solidFill>
                <a:effectLst/>
                <a:latin typeface="Söhne"/>
              </a:rPr>
              <a:t> MSE = (1/n) * Σ(actual - predicted)², </a:t>
            </a:r>
          </a:p>
          <a:p>
            <a:pPr algn="l">
              <a:buFont typeface="Arial" panose="020B0604020202020204" pitchFamily="34" charset="0"/>
              <a:buChar char="•"/>
            </a:pPr>
            <a:r>
              <a:rPr lang="en-US" sz="2400" b="0" i="0" dirty="0">
                <a:solidFill>
                  <a:schemeClr val="accent6">
                    <a:lumMod val="50000"/>
                  </a:schemeClr>
                </a:solidFill>
                <a:effectLst/>
                <a:latin typeface="Söhne"/>
              </a:rPr>
              <a:t>where n is the number of data points.</a:t>
            </a:r>
          </a:p>
          <a:p>
            <a:pPr algn="l">
              <a:buFont typeface="Arial" panose="020B0604020202020204" pitchFamily="34" charset="0"/>
              <a:buChar char="•"/>
            </a:pPr>
            <a:r>
              <a:rPr lang="en-US" sz="2400" b="1" i="0" dirty="0">
                <a:solidFill>
                  <a:schemeClr val="accent6">
                    <a:lumMod val="50000"/>
                  </a:schemeClr>
                </a:solidFill>
                <a:effectLst/>
                <a:latin typeface="Söhne"/>
              </a:rPr>
              <a:t>Advantage:</a:t>
            </a:r>
            <a:r>
              <a:rPr lang="en-US" sz="2400" b="0" i="0" dirty="0">
                <a:solidFill>
                  <a:schemeClr val="accent6">
                    <a:lumMod val="50000"/>
                  </a:schemeClr>
                </a:solidFill>
                <a:effectLst/>
                <a:latin typeface="Söhne"/>
              </a:rPr>
              <a:t> MSE is mathematically convenient for </a:t>
            </a:r>
          </a:p>
          <a:p>
            <a:pPr algn="l">
              <a:buFont typeface="Arial" panose="020B0604020202020204" pitchFamily="34" charset="0"/>
              <a:buChar char="•"/>
            </a:pPr>
            <a:r>
              <a:rPr lang="en-US" sz="2400" b="0" i="0" dirty="0">
                <a:solidFill>
                  <a:schemeClr val="accent6">
                    <a:lumMod val="50000"/>
                  </a:schemeClr>
                </a:solidFill>
                <a:effectLst/>
                <a:latin typeface="Söhne"/>
              </a:rPr>
              <a:t>optimization algorithms because it results in </a:t>
            </a:r>
          </a:p>
          <a:p>
            <a:pPr algn="l">
              <a:buFont typeface="Arial" panose="020B0604020202020204" pitchFamily="34" charset="0"/>
              <a:buChar char="•"/>
            </a:pPr>
            <a:r>
              <a:rPr lang="en-US" sz="2400" b="0" i="0" dirty="0">
                <a:solidFill>
                  <a:schemeClr val="accent6">
                    <a:lumMod val="50000"/>
                  </a:schemeClr>
                </a:solidFill>
                <a:effectLst/>
                <a:latin typeface="Söhne"/>
              </a:rPr>
              <a:t>smoother gradients</a:t>
            </a:r>
            <a:r>
              <a:rPr lang="en-US" b="0" i="0" dirty="0">
                <a:solidFill>
                  <a:srgbClr val="D1D5DB"/>
                </a:solidFill>
                <a:effectLst/>
                <a:latin typeface="Söhne"/>
              </a:rPr>
              <a:t>.</a:t>
            </a:r>
          </a:p>
        </p:txBody>
      </p:sp>
      <p:pic>
        <p:nvPicPr>
          <p:cNvPr id="2050" name="Picture 2">
            <a:extLst>
              <a:ext uri="{FF2B5EF4-FFF2-40B4-BE49-F238E27FC236}">
                <a16:creationId xmlns:a16="http://schemas.microsoft.com/office/drawing/2014/main" id="{31B34C5C-790B-2B79-28E2-7537B57E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465" y="1126156"/>
            <a:ext cx="4685857" cy="435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44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E3BBA-DEB4-3642-1725-DAEB14D9F443}"/>
              </a:ext>
            </a:extLst>
          </p:cNvPr>
          <p:cNvSpPr txBox="1"/>
          <p:nvPr/>
        </p:nvSpPr>
        <p:spPr>
          <a:xfrm>
            <a:off x="365761" y="462014"/>
            <a:ext cx="10366407" cy="3970318"/>
          </a:xfrm>
          <a:prstGeom prst="rect">
            <a:avLst/>
          </a:prstGeom>
          <a:noFill/>
        </p:spPr>
        <p:txBody>
          <a:bodyPr wrap="square">
            <a:spAutoFit/>
          </a:bodyPr>
          <a:lstStyle/>
          <a:p>
            <a:pPr algn="l"/>
            <a:r>
              <a:rPr lang="en-US" sz="2800" b="1" i="0" dirty="0">
                <a:solidFill>
                  <a:schemeClr val="accent6">
                    <a:lumMod val="50000"/>
                  </a:schemeClr>
                </a:solidFill>
                <a:effectLst/>
                <a:latin typeface="Söhne"/>
              </a:rPr>
              <a:t>Root Mean Squared Error (RMSE):</a:t>
            </a:r>
            <a:endParaRPr lang="en-US" sz="2800" b="0" i="0" dirty="0">
              <a:solidFill>
                <a:schemeClr val="accent6">
                  <a:lumMod val="50000"/>
                </a:schemeClr>
              </a:solidFill>
              <a:effectLst/>
              <a:latin typeface="Söhne"/>
            </a:endParaRPr>
          </a:p>
          <a:p>
            <a:pPr algn="l">
              <a:buFont typeface="Arial" panose="020B0604020202020204" pitchFamily="34" charset="0"/>
              <a:buChar char="•"/>
            </a:pPr>
            <a:r>
              <a:rPr lang="en-US" sz="2800" b="1" i="0" dirty="0">
                <a:solidFill>
                  <a:schemeClr val="accent6">
                    <a:lumMod val="50000"/>
                  </a:schemeClr>
                </a:solidFill>
                <a:effectLst/>
                <a:latin typeface="Söhne"/>
              </a:rPr>
              <a:t>Use Case:</a:t>
            </a:r>
            <a:r>
              <a:rPr lang="en-US" sz="2800" b="0" i="0" dirty="0">
                <a:solidFill>
                  <a:schemeClr val="accent6">
                    <a:lumMod val="50000"/>
                  </a:schemeClr>
                </a:solidFill>
                <a:effectLst/>
                <a:latin typeface="Söhne"/>
              </a:rPr>
              <a:t> RMSE is a variant of MSE. It is often preferred when you want to report errors in the same units as the dependent variable.</a:t>
            </a:r>
          </a:p>
          <a:p>
            <a:pPr algn="l">
              <a:buFont typeface="Arial" panose="020B0604020202020204" pitchFamily="34" charset="0"/>
              <a:buChar char="•"/>
            </a:pPr>
            <a:r>
              <a:rPr lang="en-US" sz="2800" b="1" i="0" dirty="0">
                <a:solidFill>
                  <a:schemeClr val="accent6">
                    <a:lumMod val="50000"/>
                  </a:schemeClr>
                </a:solidFill>
                <a:effectLst/>
                <a:latin typeface="Söhne"/>
              </a:rPr>
              <a:t>Interpretation:</a:t>
            </a:r>
            <a:r>
              <a:rPr lang="en-US" sz="2800" b="0" i="0" dirty="0">
                <a:solidFill>
                  <a:schemeClr val="accent6">
                    <a:lumMod val="50000"/>
                  </a:schemeClr>
                </a:solidFill>
                <a:effectLst/>
                <a:latin typeface="Söhne"/>
              </a:rPr>
              <a:t> RMSE is the square root of MSE, which means it provides a measure of error in the same units as the dependent variable. This makes it more interpretable.</a:t>
            </a:r>
          </a:p>
          <a:p>
            <a:pPr algn="l">
              <a:buFont typeface="Arial" panose="020B0604020202020204" pitchFamily="34" charset="0"/>
              <a:buChar char="•"/>
            </a:pPr>
            <a:r>
              <a:rPr lang="en-US" sz="2800" b="1" i="0" dirty="0">
                <a:solidFill>
                  <a:schemeClr val="accent6">
                    <a:lumMod val="50000"/>
                  </a:schemeClr>
                </a:solidFill>
                <a:effectLst/>
                <a:latin typeface="Söhne"/>
              </a:rPr>
              <a:t>Mathematical Form:</a:t>
            </a:r>
            <a:r>
              <a:rPr lang="en-US" sz="2800" b="0" i="0" dirty="0">
                <a:solidFill>
                  <a:schemeClr val="accent6">
                    <a:lumMod val="50000"/>
                  </a:schemeClr>
                </a:solidFill>
                <a:effectLst/>
                <a:latin typeface="Söhne"/>
              </a:rPr>
              <a:t> RMSE = √(MSE).</a:t>
            </a:r>
          </a:p>
          <a:p>
            <a:pPr algn="l">
              <a:buFont typeface="Arial" panose="020B0604020202020204" pitchFamily="34" charset="0"/>
              <a:buChar char="•"/>
            </a:pPr>
            <a:r>
              <a:rPr lang="en-US" sz="2800" b="1" i="0" dirty="0">
                <a:solidFill>
                  <a:schemeClr val="accent6">
                    <a:lumMod val="50000"/>
                  </a:schemeClr>
                </a:solidFill>
                <a:effectLst/>
                <a:latin typeface="Söhne"/>
              </a:rPr>
              <a:t>Advantage:</a:t>
            </a:r>
            <a:r>
              <a:rPr lang="en-US" sz="2800" b="0" i="0" dirty="0">
                <a:solidFill>
                  <a:schemeClr val="accent6">
                    <a:lumMod val="50000"/>
                  </a:schemeClr>
                </a:solidFill>
                <a:effectLst/>
                <a:latin typeface="Söhne"/>
              </a:rPr>
              <a:t> RMSE is helpful when you need to communicate the error magnitude in a more easily understandable way.</a:t>
            </a:r>
          </a:p>
        </p:txBody>
      </p:sp>
      <p:pic>
        <p:nvPicPr>
          <p:cNvPr id="3074" name="Picture 2">
            <a:extLst>
              <a:ext uri="{FF2B5EF4-FFF2-40B4-BE49-F238E27FC236}">
                <a16:creationId xmlns:a16="http://schemas.microsoft.com/office/drawing/2014/main" id="{C6D5CF8C-1248-E7F4-2ECF-E1BF71212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409" y="4432332"/>
            <a:ext cx="8364353" cy="196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5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030F21-8039-C472-C88C-D059A093230A}"/>
              </a:ext>
            </a:extLst>
          </p:cNvPr>
          <p:cNvSpPr txBox="1"/>
          <p:nvPr/>
        </p:nvSpPr>
        <p:spPr>
          <a:xfrm>
            <a:off x="644892" y="391712"/>
            <a:ext cx="11008094" cy="3539430"/>
          </a:xfrm>
          <a:prstGeom prst="rect">
            <a:avLst/>
          </a:prstGeom>
          <a:noFill/>
        </p:spPr>
        <p:txBody>
          <a:bodyPr wrap="square">
            <a:spAutoFit/>
          </a:bodyPr>
          <a:lstStyle/>
          <a:p>
            <a:pPr algn="l"/>
            <a:r>
              <a:rPr lang="en-US" sz="3200" b="0" i="0" dirty="0">
                <a:solidFill>
                  <a:schemeClr val="accent6">
                    <a:lumMod val="50000"/>
                  </a:schemeClr>
                </a:solidFill>
                <a:effectLst/>
                <a:latin typeface="Söhne"/>
              </a:rPr>
              <a:t>Support Vector Machine</a:t>
            </a:r>
          </a:p>
          <a:p>
            <a:pPr algn="l"/>
            <a:r>
              <a:rPr lang="en-US" sz="2400" b="0" i="0" dirty="0">
                <a:solidFill>
                  <a:schemeClr val="accent6">
                    <a:lumMod val="50000"/>
                  </a:schemeClr>
                </a:solidFill>
                <a:effectLst/>
                <a:latin typeface="Söhne"/>
              </a:rPr>
              <a:t>-&gt;SVM stands for Support Vector Machine, which is a machine learning algorithm used for classification and regression tasks. It is a supervised learning algorithm, meaning it requires labeled training data to make predictions.</a:t>
            </a:r>
          </a:p>
          <a:p>
            <a:pPr algn="l"/>
            <a:r>
              <a:rPr lang="en-US" sz="2400" b="0" i="0" dirty="0">
                <a:solidFill>
                  <a:schemeClr val="accent6">
                    <a:lumMod val="50000"/>
                  </a:schemeClr>
                </a:solidFill>
                <a:effectLst/>
                <a:latin typeface="Söhne"/>
              </a:rPr>
              <a:t>The primary goal of an SVM is to find a hyperplane that best separates data points belonging to different classes in a way that maximizes the margin between the classes. The margin is defined as the distance between the hyperplane and the nearest data points from each class. These nearest data points are called support vectors, hence the name "Support Vector Machine."</a:t>
            </a:r>
          </a:p>
        </p:txBody>
      </p:sp>
      <p:sp>
        <p:nvSpPr>
          <p:cNvPr id="5" name="TextBox 4">
            <a:extLst>
              <a:ext uri="{FF2B5EF4-FFF2-40B4-BE49-F238E27FC236}">
                <a16:creationId xmlns:a16="http://schemas.microsoft.com/office/drawing/2014/main" id="{DCFD545A-53E2-F985-0101-71059FB2E902}"/>
              </a:ext>
            </a:extLst>
          </p:cNvPr>
          <p:cNvSpPr txBox="1"/>
          <p:nvPr/>
        </p:nvSpPr>
        <p:spPr>
          <a:xfrm>
            <a:off x="539014" y="3931142"/>
            <a:ext cx="8713269" cy="2677656"/>
          </a:xfrm>
          <a:prstGeom prst="rect">
            <a:avLst/>
          </a:prstGeom>
          <a:noFill/>
        </p:spPr>
        <p:txBody>
          <a:bodyPr wrap="square">
            <a:spAutoFit/>
          </a:bodyPr>
          <a:lstStyle/>
          <a:p>
            <a:r>
              <a:rPr lang="en-US" sz="2400" b="0" i="0" dirty="0">
                <a:solidFill>
                  <a:schemeClr val="accent6">
                    <a:lumMod val="50000"/>
                  </a:schemeClr>
                </a:solidFill>
                <a:effectLst/>
                <a:latin typeface="Söhne"/>
              </a:rPr>
              <a:t>-&gt;Both linear and nonlinear classification tasks. In the case of linearly separable data, a linear hyperplane is used to separate the classes. When the data is not linearly separable, SVMs can still handle the task by mapping the data into a higher-dimensional space using a technique called the kernel trick. This allows SVMs to find a hyperplane in the transformed space that can separate the data.</a:t>
            </a:r>
            <a:r>
              <a:rPr lang="en-US" sz="2400" dirty="0">
                <a:solidFill>
                  <a:schemeClr val="accent6">
                    <a:lumMod val="50000"/>
                  </a:schemeClr>
                </a:solidFill>
                <a:latin typeface="Söhne"/>
              </a:rPr>
              <a:t> -&gt;SVMs can handle </a:t>
            </a:r>
            <a:endParaRPr lang="en-IN" sz="2400" dirty="0">
              <a:solidFill>
                <a:schemeClr val="accent6">
                  <a:lumMod val="50000"/>
                </a:schemeClr>
              </a:solidFill>
            </a:endParaRPr>
          </a:p>
        </p:txBody>
      </p:sp>
    </p:spTree>
    <p:extLst>
      <p:ext uri="{BB962C8B-B14F-4D97-AF65-F5344CB8AC3E}">
        <p14:creationId xmlns:p14="http://schemas.microsoft.com/office/powerpoint/2010/main" val="221786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02131-0E98-D3D3-1631-C32AAD01A30E}"/>
              </a:ext>
            </a:extLst>
          </p:cNvPr>
          <p:cNvSpPr txBox="1"/>
          <p:nvPr/>
        </p:nvSpPr>
        <p:spPr>
          <a:xfrm>
            <a:off x="471638" y="481264"/>
            <a:ext cx="7777213" cy="6063198"/>
          </a:xfrm>
          <a:prstGeom prst="rect">
            <a:avLst/>
          </a:prstGeom>
          <a:noFill/>
        </p:spPr>
        <p:txBody>
          <a:bodyPr wrap="square">
            <a:spAutoFit/>
          </a:bodyPr>
          <a:lstStyle/>
          <a:p>
            <a:pPr algn="l"/>
            <a:r>
              <a:rPr lang="en-US" sz="2800" b="0" i="0" dirty="0">
                <a:solidFill>
                  <a:schemeClr val="accent6">
                    <a:lumMod val="50000"/>
                  </a:schemeClr>
                </a:solidFill>
                <a:effectLst/>
                <a:latin typeface="Söhne"/>
              </a:rPr>
              <a:t>Key features of SVMs include:</a:t>
            </a:r>
          </a:p>
          <a:p>
            <a:pPr algn="l">
              <a:buFont typeface="+mj-lt"/>
              <a:buAutoNum type="arabicPeriod"/>
            </a:pPr>
            <a:r>
              <a:rPr lang="en-US" sz="2400" b="0" i="0" dirty="0">
                <a:solidFill>
                  <a:schemeClr val="accent6">
                    <a:lumMod val="50000"/>
                  </a:schemeClr>
                </a:solidFill>
                <a:effectLst/>
                <a:latin typeface="Söhne"/>
              </a:rPr>
              <a:t>Maximum Margin: SVMs aim to find the hyperplane that maximizes the margin between classes, which often results in good generalization to unseen data.</a:t>
            </a:r>
          </a:p>
          <a:p>
            <a:pPr algn="l">
              <a:buFont typeface="+mj-lt"/>
              <a:buAutoNum type="arabicPeriod"/>
            </a:pPr>
            <a:r>
              <a:rPr lang="en-US" sz="2400" b="0" i="0" dirty="0">
                <a:solidFill>
                  <a:schemeClr val="accent6">
                    <a:lumMod val="50000"/>
                  </a:schemeClr>
                </a:solidFill>
                <a:effectLst/>
                <a:latin typeface="Söhne"/>
              </a:rPr>
              <a:t>Support Vectors: The support vectors are the data points closest to the decision boundary and are critical in determining the hyperplane. These support vectors are used to calculate the margin.</a:t>
            </a:r>
          </a:p>
          <a:p>
            <a:pPr algn="l">
              <a:buFont typeface="+mj-lt"/>
              <a:buAutoNum type="arabicPeriod"/>
            </a:pPr>
            <a:r>
              <a:rPr lang="en-US" sz="2400" b="0" i="0" dirty="0">
                <a:solidFill>
                  <a:schemeClr val="accent6">
                    <a:lumMod val="50000"/>
                  </a:schemeClr>
                </a:solidFill>
                <a:effectLst/>
                <a:latin typeface="Söhne"/>
              </a:rPr>
              <a:t>Kernel Trick: SVMs can handle nonlinear data by transforming it into a higher-dimensional space using kernel functions. Common kernels include linear, polynomial, radial basis function (RBF), and sigmoid kernels.</a:t>
            </a:r>
          </a:p>
          <a:p>
            <a:pPr algn="l">
              <a:buFont typeface="+mj-lt"/>
              <a:buAutoNum type="arabicPeriod"/>
            </a:pPr>
            <a:r>
              <a:rPr lang="en-US" sz="2400" b="0" i="0" dirty="0">
                <a:solidFill>
                  <a:schemeClr val="accent6">
                    <a:lumMod val="50000"/>
                  </a:schemeClr>
                </a:solidFill>
                <a:effectLst/>
                <a:latin typeface="Söhne"/>
              </a:rPr>
              <a:t>Regularization: SVMs can incorporate regularization parameters to control the trade-off between maximizing the margin and minimizing classification errors on the training data.</a:t>
            </a:r>
          </a:p>
        </p:txBody>
      </p:sp>
      <p:pic>
        <p:nvPicPr>
          <p:cNvPr id="5122" name="Picture 2">
            <a:extLst>
              <a:ext uri="{FF2B5EF4-FFF2-40B4-BE49-F238E27FC236}">
                <a16:creationId xmlns:a16="http://schemas.microsoft.com/office/drawing/2014/main" id="{BF170DD2-DA4D-F75E-DC00-92D9D572F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8851" y="1607419"/>
            <a:ext cx="3471511" cy="287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23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8BEF9-6572-3152-57D4-06509DEB08A2}"/>
              </a:ext>
            </a:extLst>
          </p:cNvPr>
          <p:cNvSpPr txBox="1"/>
          <p:nvPr/>
        </p:nvSpPr>
        <p:spPr>
          <a:xfrm>
            <a:off x="591126" y="785092"/>
            <a:ext cx="11083638" cy="2585323"/>
          </a:xfrm>
          <a:prstGeom prst="rect">
            <a:avLst/>
          </a:prstGeom>
          <a:noFill/>
        </p:spPr>
        <p:txBody>
          <a:bodyPr wrap="square">
            <a:spAutoFit/>
          </a:bodyPr>
          <a:lstStyle/>
          <a:p>
            <a:r>
              <a:rPr lang="en-US" sz="2400" dirty="0">
                <a:solidFill>
                  <a:schemeClr val="accent6">
                    <a:lumMod val="50000"/>
                  </a:schemeClr>
                </a:solidFill>
              </a:rPr>
              <a:t>K-Nearest Neighbors (KNN) is a simple and intuitive machine learning algorithm used for classification and regression tasks. It's based on the idea that objects or data points that are close to each other in a feature space tend to have similar characteristics or outcomes. KNN can be used for both supervised and unsupervised learning, but it's most commonly associated with supervised classification problems.</a:t>
            </a:r>
          </a:p>
          <a:p>
            <a:endParaRPr lang="en-US" dirty="0"/>
          </a:p>
        </p:txBody>
      </p:sp>
      <p:pic>
        <p:nvPicPr>
          <p:cNvPr id="4" name="Picture 3">
            <a:extLst>
              <a:ext uri="{FF2B5EF4-FFF2-40B4-BE49-F238E27FC236}">
                <a16:creationId xmlns:a16="http://schemas.microsoft.com/office/drawing/2014/main" id="{BA610FB0-2598-E187-C57F-3BD607AA3910}"/>
              </a:ext>
            </a:extLst>
          </p:cNvPr>
          <p:cNvPicPr>
            <a:picLocks noChangeAspect="1"/>
          </p:cNvPicPr>
          <p:nvPr/>
        </p:nvPicPr>
        <p:blipFill>
          <a:blip r:embed="rId2"/>
          <a:stretch>
            <a:fillRect/>
          </a:stretch>
        </p:blipFill>
        <p:spPr>
          <a:xfrm>
            <a:off x="517236" y="3370415"/>
            <a:ext cx="6250664" cy="30179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a:extLst>
              <a:ext uri="{FF2B5EF4-FFF2-40B4-BE49-F238E27FC236}">
                <a16:creationId xmlns:a16="http://schemas.microsoft.com/office/drawing/2014/main" id="{93098606-494B-6BB9-7AD1-88D84FB8AF15}"/>
              </a:ext>
            </a:extLst>
          </p:cNvPr>
          <p:cNvPicPr>
            <a:picLocks noChangeAspect="1"/>
          </p:cNvPicPr>
          <p:nvPr/>
        </p:nvPicPr>
        <p:blipFill>
          <a:blip r:embed="rId3"/>
          <a:stretch>
            <a:fillRect/>
          </a:stretch>
        </p:blipFill>
        <p:spPr>
          <a:xfrm>
            <a:off x="6374252" y="3370415"/>
            <a:ext cx="5374402" cy="30179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755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49733-A677-F27D-3780-9043E96BA787}"/>
              </a:ext>
            </a:extLst>
          </p:cNvPr>
          <p:cNvSpPr txBox="1"/>
          <p:nvPr/>
        </p:nvSpPr>
        <p:spPr>
          <a:xfrm>
            <a:off x="516468" y="787399"/>
            <a:ext cx="7289799" cy="2726267"/>
          </a:xfrm>
          <a:prstGeom prst="rect">
            <a:avLst/>
          </a:prstGeom>
          <a:noFill/>
        </p:spPr>
        <p:txBody>
          <a:bodyPr wrap="square">
            <a:spAutoFit/>
          </a:bodyPr>
          <a:lstStyle/>
          <a:p>
            <a:pPr algn="l"/>
            <a:r>
              <a:rPr lang="en-US" sz="2800" b="0" i="0" dirty="0">
                <a:solidFill>
                  <a:schemeClr val="accent6">
                    <a:lumMod val="50000"/>
                  </a:schemeClr>
                </a:solidFill>
                <a:effectLst/>
                <a:latin typeface="Söhne"/>
              </a:rPr>
              <a:t>Here's an explanation of how KNN works:</a:t>
            </a:r>
          </a:p>
          <a:p>
            <a:pPr algn="l">
              <a:buFont typeface="+mj-lt"/>
              <a:buAutoNum type="arabicPeriod"/>
            </a:pPr>
            <a:r>
              <a:rPr lang="en-US" sz="2400" b="1" i="0" dirty="0">
                <a:solidFill>
                  <a:schemeClr val="accent6">
                    <a:lumMod val="50000"/>
                  </a:schemeClr>
                </a:solidFill>
                <a:effectLst/>
                <a:latin typeface="Söhne"/>
              </a:rPr>
              <a:t>Training </a:t>
            </a:r>
            <a:r>
              <a:rPr lang="en-US" sz="2400" b="1" i="0" dirty="0" err="1">
                <a:solidFill>
                  <a:schemeClr val="accent6">
                    <a:lumMod val="50000"/>
                  </a:schemeClr>
                </a:solidFill>
                <a:effectLst/>
                <a:latin typeface="Söhne"/>
              </a:rPr>
              <a:t>Phase</a:t>
            </a:r>
            <a:r>
              <a:rPr lang="en-US" sz="2400" b="0" i="0" dirty="0" err="1">
                <a:solidFill>
                  <a:schemeClr val="accent6">
                    <a:lumMod val="50000"/>
                  </a:schemeClr>
                </a:solidFill>
                <a:effectLst/>
                <a:latin typeface="Söhne"/>
              </a:rPr>
              <a:t>:During</a:t>
            </a:r>
            <a:r>
              <a:rPr lang="en-US" sz="2400" b="0" i="0" dirty="0">
                <a:solidFill>
                  <a:schemeClr val="accent6">
                    <a:lumMod val="50000"/>
                  </a:schemeClr>
                </a:solidFill>
                <a:effectLst/>
                <a:latin typeface="Söhne"/>
              </a:rPr>
              <a:t> the training phase, the algorithm simply stores the entire training dataset, which consists of labeled data points. Each data point has a set of features and is associated with a specific class label in the case of classification or a target value in the case of regression.</a:t>
            </a:r>
          </a:p>
        </p:txBody>
      </p:sp>
      <p:pic>
        <p:nvPicPr>
          <p:cNvPr id="4" name="Picture 3">
            <a:extLst>
              <a:ext uri="{FF2B5EF4-FFF2-40B4-BE49-F238E27FC236}">
                <a16:creationId xmlns:a16="http://schemas.microsoft.com/office/drawing/2014/main" id="{C9FA0225-FDE2-C7BC-8065-FA3ABF53E1CF}"/>
              </a:ext>
            </a:extLst>
          </p:cNvPr>
          <p:cNvPicPr>
            <a:picLocks noChangeAspect="1"/>
          </p:cNvPicPr>
          <p:nvPr/>
        </p:nvPicPr>
        <p:blipFill>
          <a:blip r:embed="rId2"/>
          <a:stretch>
            <a:fillRect/>
          </a:stretch>
        </p:blipFill>
        <p:spPr>
          <a:xfrm>
            <a:off x="7806267" y="787399"/>
            <a:ext cx="3914775" cy="4191000"/>
          </a:xfrm>
          <a:prstGeom prst="rect">
            <a:avLst/>
          </a:prstGeom>
        </p:spPr>
      </p:pic>
      <p:sp>
        <p:nvSpPr>
          <p:cNvPr id="6" name="TextBox 5">
            <a:extLst>
              <a:ext uri="{FF2B5EF4-FFF2-40B4-BE49-F238E27FC236}">
                <a16:creationId xmlns:a16="http://schemas.microsoft.com/office/drawing/2014/main" id="{83FABC6E-3EDC-B04F-DC7C-5C826B5BC613}"/>
              </a:ext>
            </a:extLst>
          </p:cNvPr>
          <p:cNvSpPr txBox="1"/>
          <p:nvPr/>
        </p:nvSpPr>
        <p:spPr>
          <a:xfrm>
            <a:off x="516468" y="3513665"/>
            <a:ext cx="7196665" cy="3046988"/>
          </a:xfrm>
          <a:prstGeom prst="rect">
            <a:avLst/>
          </a:prstGeom>
          <a:noFill/>
        </p:spPr>
        <p:txBody>
          <a:bodyPr wrap="square">
            <a:spAutoFit/>
          </a:bodyPr>
          <a:lstStyle/>
          <a:p>
            <a:pPr algn="l"/>
            <a:r>
              <a:rPr lang="en-US" sz="2400" b="1" i="0" dirty="0">
                <a:solidFill>
                  <a:schemeClr val="accent6">
                    <a:lumMod val="50000"/>
                  </a:schemeClr>
                </a:solidFill>
                <a:effectLst/>
                <a:latin typeface="Söhne"/>
              </a:rPr>
              <a:t>2.Testing or Prediction Phase</a:t>
            </a:r>
            <a:r>
              <a:rPr lang="en-US" sz="2400" b="0" i="0" dirty="0">
                <a:solidFill>
                  <a:schemeClr val="accent6">
                    <a:lumMod val="50000"/>
                  </a:schemeClr>
                </a:solidFill>
                <a:effectLst/>
                <a:latin typeface="Söhne"/>
              </a:rPr>
              <a:t>:</a:t>
            </a:r>
          </a:p>
          <a:p>
            <a:pPr algn="l">
              <a:buFont typeface="Arial" panose="020B0604020202020204" pitchFamily="34" charset="0"/>
              <a:buChar char="•"/>
            </a:pPr>
            <a:r>
              <a:rPr lang="en-US" sz="2400" b="0" i="0" dirty="0">
                <a:solidFill>
                  <a:schemeClr val="accent6">
                    <a:lumMod val="50000"/>
                  </a:schemeClr>
                </a:solidFill>
                <a:effectLst/>
                <a:latin typeface="Söhne"/>
              </a:rPr>
              <a:t>When you want to make a prediction for a new, unlabeled data point, KNN works as follows:</a:t>
            </a:r>
          </a:p>
          <a:p>
            <a:pPr algn="l">
              <a:buFont typeface="Arial" panose="020B0604020202020204" pitchFamily="34" charset="0"/>
              <a:buChar char="•"/>
            </a:pPr>
            <a:r>
              <a:rPr lang="en-US" sz="2400" b="0" i="0" dirty="0">
                <a:solidFill>
                  <a:schemeClr val="accent6">
                    <a:lumMod val="50000"/>
                  </a:schemeClr>
                </a:solidFill>
                <a:effectLst/>
                <a:latin typeface="Söhne"/>
              </a:rPr>
              <a:t>Calculate the distance between the new data point and all the data points in the training dataset. The distance metric used is typically Euclidean distance, but other distance measures like Manhattan or </a:t>
            </a:r>
            <a:r>
              <a:rPr lang="en-US" sz="2400" b="0" i="0" dirty="0" err="1">
                <a:solidFill>
                  <a:schemeClr val="accent6">
                    <a:lumMod val="50000"/>
                  </a:schemeClr>
                </a:solidFill>
                <a:effectLst/>
                <a:latin typeface="Söhne"/>
              </a:rPr>
              <a:t>Minkowski</a:t>
            </a:r>
            <a:r>
              <a:rPr lang="en-US" sz="2400" b="0" i="0" dirty="0">
                <a:solidFill>
                  <a:schemeClr val="accent6">
                    <a:lumMod val="50000"/>
                  </a:schemeClr>
                </a:solidFill>
                <a:effectLst/>
                <a:latin typeface="Söhne"/>
              </a:rPr>
              <a:t> can also be used.</a:t>
            </a:r>
          </a:p>
        </p:txBody>
      </p:sp>
    </p:spTree>
    <p:extLst>
      <p:ext uri="{BB962C8B-B14F-4D97-AF65-F5344CB8AC3E}">
        <p14:creationId xmlns:p14="http://schemas.microsoft.com/office/powerpoint/2010/main" val="131006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9177A-A890-C950-7606-EB36436A6DAA}"/>
              </a:ext>
            </a:extLst>
          </p:cNvPr>
          <p:cNvSpPr txBox="1"/>
          <p:nvPr/>
        </p:nvSpPr>
        <p:spPr>
          <a:xfrm>
            <a:off x="500513" y="596766"/>
            <a:ext cx="11213431" cy="2677656"/>
          </a:xfrm>
          <a:prstGeom prst="rect">
            <a:avLst/>
          </a:prstGeom>
          <a:noFill/>
        </p:spPr>
        <p:txBody>
          <a:bodyPr wrap="square">
            <a:spAutoFit/>
          </a:bodyPr>
          <a:lstStyle/>
          <a:p>
            <a:pPr algn="l">
              <a:buFont typeface="Arial" panose="020B0604020202020204" pitchFamily="34" charset="0"/>
              <a:buChar char="•"/>
            </a:pPr>
            <a:r>
              <a:rPr lang="en-US" sz="2400" b="0" i="0" dirty="0">
                <a:solidFill>
                  <a:schemeClr val="accent6">
                    <a:lumMod val="50000"/>
                  </a:schemeClr>
                </a:solidFill>
                <a:effectLst/>
                <a:latin typeface="Söhne"/>
              </a:rPr>
              <a:t>Select the top 'K' data points from the training set that are closest to the new data point based on the calculated distances. 'K' is a user-defined parameter that you need to specify before applying the algorithm.</a:t>
            </a:r>
          </a:p>
          <a:p>
            <a:pPr algn="l">
              <a:buFont typeface="Arial" panose="020B0604020202020204" pitchFamily="34" charset="0"/>
              <a:buChar char="•"/>
            </a:pPr>
            <a:r>
              <a:rPr lang="en-US" sz="2400" b="0" i="0" dirty="0">
                <a:solidFill>
                  <a:schemeClr val="accent6">
                    <a:lumMod val="50000"/>
                  </a:schemeClr>
                </a:solidFill>
                <a:effectLst/>
                <a:latin typeface="Söhne"/>
              </a:rPr>
              <a:t>For classification tasks, count the number of data points in each class among the 'K' nearest neighbors.</a:t>
            </a:r>
          </a:p>
          <a:p>
            <a:pPr algn="l">
              <a:buFont typeface="Arial" panose="020B0604020202020204" pitchFamily="34" charset="0"/>
              <a:buChar char="•"/>
            </a:pPr>
            <a:r>
              <a:rPr lang="en-US" sz="2400" b="0" i="0" dirty="0">
                <a:solidFill>
                  <a:schemeClr val="accent6">
                    <a:lumMod val="50000"/>
                  </a:schemeClr>
                </a:solidFill>
                <a:effectLst/>
                <a:latin typeface="Söhne"/>
              </a:rPr>
              <a:t>For regression tasks, calculate the average or weighted average of the target values from the 'K' nearest neighbors.</a:t>
            </a:r>
          </a:p>
        </p:txBody>
      </p:sp>
      <p:sp>
        <p:nvSpPr>
          <p:cNvPr id="5" name="TextBox 4">
            <a:extLst>
              <a:ext uri="{FF2B5EF4-FFF2-40B4-BE49-F238E27FC236}">
                <a16:creationId xmlns:a16="http://schemas.microsoft.com/office/drawing/2014/main" id="{CC00A329-1DAB-6560-96BF-F97F2ABCB265}"/>
              </a:ext>
            </a:extLst>
          </p:cNvPr>
          <p:cNvSpPr txBox="1"/>
          <p:nvPr/>
        </p:nvSpPr>
        <p:spPr>
          <a:xfrm>
            <a:off x="577515" y="3429001"/>
            <a:ext cx="10674417" cy="2369880"/>
          </a:xfrm>
          <a:prstGeom prst="rect">
            <a:avLst/>
          </a:prstGeom>
          <a:noFill/>
        </p:spPr>
        <p:txBody>
          <a:bodyPr wrap="square">
            <a:spAutoFit/>
          </a:bodyPr>
          <a:lstStyle/>
          <a:p>
            <a:pPr algn="l"/>
            <a:r>
              <a:rPr lang="en-US" sz="2800" b="1" i="0" dirty="0">
                <a:solidFill>
                  <a:schemeClr val="accent6">
                    <a:lumMod val="50000"/>
                  </a:schemeClr>
                </a:solidFill>
                <a:effectLst/>
                <a:latin typeface="Söhne"/>
              </a:rPr>
              <a:t>3.Decision Making</a:t>
            </a:r>
            <a:r>
              <a:rPr lang="en-US" sz="2800" b="0" i="0" dirty="0">
                <a:solidFill>
                  <a:schemeClr val="accent6">
                    <a:lumMod val="50000"/>
                  </a:schemeClr>
                </a:solidFill>
                <a:effectLst/>
                <a:latin typeface="Söhne"/>
              </a:rPr>
              <a:t>:</a:t>
            </a:r>
          </a:p>
          <a:p>
            <a:pPr algn="l">
              <a:buFont typeface="Arial" panose="020B0604020202020204" pitchFamily="34" charset="0"/>
              <a:buChar char="•"/>
            </a:pPr>
            <a:r>
              <a:rPr lang="en-US" sz="2400" b="0" i="0" dirty="0">
                <a:solidFill>
                  <a:schemeClr val="accent6">
                    <a:lumMod val="50000"/>
                  </a:schemeClr>
                </a:solidFill>
                <a:effectLst/>
                <a:latin typeface="Söhne"/>
              </a:rPr>
              <a:t>For classification, the class label for the new data point is determined by a majority vote among its 'K' nearest neighbors. The class with the most occurrences among the 'K' neighbors is assigned as the predicted class.</a:t>
            </a:r>
          </a:p>
          <a:p>
            <a:pPr algn="l">
              <a:buFont typeface="Arial" panose="020B0604020202020204" pitchFamily="34" charset="0"/>
              <a:buChar char="•"/>
            </a:pPr>
            <a:r>
              <a:rPr lang="en-US" sz="2400" b="0" i="0" dirty="0">
                <a:solidFill>
                  <a:schemeClr val="accent6">
                    <a:lumMod val="50000"/>
                  </a:schemeClr>
                </a:solidFill>
                <a:effectLst/>
                <a:latin typeface="Söhne"/>
              </a:rPr>
              <a:t>For regression, the predicted value is typically the mean (for simple KNN) or a weighted mean (for weighted KNN) of the target values of the 'K' nearest neighbors.</a:t>
            </a:r>
          </a:p>
        </p:txBody>
      </p:sp>
    </p:spTree>
    <p:extLst>
      <p:ext uri="{BB962C8B-B14F-4D97-AF65-F5344CB8AC3E}">
        <p14:creationId xmlns:p14="http://schemas.microsoft.com/office/powerpoint/2010/main" val="263637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2B366C-7F59-70B7-0C9F-A29CF1DF2217}"/>
              </a:ext>
            </a:extLst>
          </p:cNvPr>
          <p:cNvSpPr/>
          <p:nvPr/>
        </p:nvSpPr>
        <p:spPr>
          <a:xfrm>
            <a:off x="1736436" y="2967335"/>
            <a:ext cx="8499483" cy="2585323"/>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PANCHAGIRI VIDYASRI</a:t>
            </a:r>
          </a:p>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2203A52116</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AIML_A</a:t>
            </a:r>
          </a:p>
        </p:txBody>
      </p:sp>
      <p:pic>
        <p:nvPicPr>
          <p:cNvPr id="3" name="Picture 2">
            <a:extLst>
              <a:ext uri="{FF2B5EF4-FFF2-40B4-BE49-F238E27FC236}">
                <a16:creationId xmlns:a16="http://schemas.microsoft.com/office/drawing/2014/main" id="{586F9683-2DC7-B51A-5A74-C65313AECEAC}"/>
              </a:ext>
            </a:extLst>
          </p:cNvPr>
          <p:cNvPicPr>
            <a:picLocks noChangeAspect="1"/>
          </p:cNvPicPr>
          <p:nvPr/>
        </p:nvPicPr>
        <p:blipFill>
          <a:blip r:embed="rId2"/>
          <a:stretch>
            <a:fillRect/>
          </a:stretch>
        </p:blipFill>
        <p:spPr>
          <a:xfrm>
            <a:off x="2037185" y="473194"/>
            <a:ext cx="8898669" cy="22935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55380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53B22-4977-822C-7DA3-879BA6338787}"/>
              </a:ext>
            </a:extLst>
          </p:cNvPr>
          <p:cNvSpPr txBox="1"/>
          <p:nvPr/>
        </p:nvSpPr>
        <p:spPr>
          <a:xfrm>
            <a:off x="683393" y="567890"/>
            <a:ext cx="10318283" cy="4955203"/>
          </a:xfrm>
          <a:prstGeom prst="rect">
            <a:avLst/>
          </a:prstGeom>
          <a:noFill/>
        </p:spPr>
        <p:txBody>
          <a:bodyPr wrap="square">
            <a:spAutoFit/>
          </a:bodyPr>
          <a:lstStyle/>
          <a:p>
            <a:pPr algn="l"/>
            <a:r>
              <a:rPr lang="en-US" sz="2800" b="0" i="0" dirty="0">
                <a:solidFill>
                  <a:schemeClr val="accent6">
                    <a:lumMod val="50000"/>
                  </a:schemeClr>
                </a:solidFill>
                <a:effectLst/>
                <a:latin typeface="Söhne"/>
              </a:rPr>
              <a:t>when using KNN:</a:t>
            </a:r>
          </a:p>
          <a:p>
            <a:pPr algn="l">
              <a:buFont typeface="Arial" panose="020B0604020202020204" pitchFamily="34" charset="0"/>
              <a:buChar char="•"/>
            </a:pPr>
            <a:r>
              <a:rPr lang="en-US" sz="2400" b="0" i="0" dirty="0">
                <a:solidFill>
                  <a:schemeClr val="accent6">
                    <a:lumMod val="50000"/>
                  </a:schemeClr>
                </a:solidFill>
                <a:effectLst/>
                <a:latin typeface="Söhne"/>
              </a:rPr>
              <a:t>The choice of the parameter 'K' is critical. A smaller 'K' makes the algorithm more sensitive to noise in the data, while a larger 'K' can smooth out the decision boundaries but might make the algorithm less discriminative.</a:t>
            </a:r>
          </a:p>
          <a:p>
            <a:pPr algn="l">
              <a:buFont typeface="Arial" panose="020B0604020202020204" pitchFamily="34" charset="0"/>
              <a:buChar char="•"/>
            </a:pPr>
            <a:r>
              <a:rPr lang="en-US" sz="2400" b="0" i="0" dirty="0">
                <a:solidFill>
                  <a:schemeClr val="accent6">
                    <a:lumMod val="50000"/>
                  </a:schemeClr>
                </a:solidFill>
                <a:effectLst/>
                <a:latin typeface="Söhne"/>
              </a:rPr>
              <a:t>Feature scaling is often necessary because KNN is sensitive to the scale of the features.</a:t>
            </a:r>
          </a:p>
          <a:p>
            <a:pPr algn="l">
              <a:buFont typeface="Arial" panose="020B0604020202020204" pitchFamily="34" charset="0"/>
              <a:buChar char="•"/>
            </a:pPr>
            <a:r>
              <a:rPr lang="en-US" sz="2400" b="0" i="0" dirty="0">
                <a:solidFill>
                  <a:schemeClr val="accent6">
                    <a:lumMod val="50000"/>
                  </a:schemeClr>
                </a:solidFill>
                <a:effectLst/>
                <a:latin typeface="Söhne"/>
              </a:rPr>
              <a:t>KNN can be computationally expensive when dealing with large datasets because it requires calculating distances between the new data point and all training data points.</a:t>
            </a:r>
          </a:p>
          <a:p>
            <a:pPr algn="l">
              <a:buFont typeface="Arial" panose="020B0604020202020204" pitchFamily="34" charset="0"/>
              <a:buChar char="•"/>
            </a:pPr>
            <a:r>
              <a:rPr lang="en-US" sz="2400" b="0" i="0" dirty="0">
                <a:solidFill>
                  <a:schemeClr val="accent6">
                    <a:lumMod val="50000"/>
                  </a:schemeClr>
                </a:solidFill>
                <a:effectLst/>
                <a:latin typeface="Söhne"/>
              </a:rPr>
              <a:t>It's important to choose an appropriate distance metric based on the characteristics of your data.</a:t>
            </a:r>
          </a:p>
          <a:p>
            <a:pPr algn="l">
              <a:buFont typeface="Arial" panose="020B0604020202020204" pitchFamily="34" charset="0"/>
              <a:buChar char="•"/>
            </a:pPr>
            <a:r>
              <a:rPr lang="en-US" sz="2400" b="0" i="0" dirty="0">
                <a:solidFill>
                  <a:schemeClr val="accent6">
                    <a:lumMod val="50000"/>
                  </a:schemeClr>
                </a:solidFill>
                <a:effectLst/>
                <a:latin typeface="Söhne"/>
              </a:rPr>
              <a:t>KNN is a non-parametric algorithm, which means it doesn't make assumptions about the underlying data distribution.</a:t>
            </a:r>
          </a:p>
        </p:txBody>
      </p:sp>
    </p:spTree>
    <p:extLst>
      <p:ext uri="{BB962C8B-B14F-4D97-AF65-F5344CB8AC3E}">
        <p14:creationId xmlns:p14="http://schemas.microsoft.com/office/powerpoint/2010/main" val="1864912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E1F39F-D390-147F-2477-0AB99F6E2FBE}"/>
              </a:ext>
            </a:extLst>
          </p:cNvPr>
          <p:cNvSpPr txBox="1"/>
          <p:nvPr/>
        </p:nvSpPr>
        <p:spPr>
          <a:xfrm>
            <a:off x="481781" y="580102"/>
            <a:ext cx="11130116" cy="2800767"/>
          </a:xfrm>
          <a:prstGeom prst="rect">
            <a:avLst/>
          </a:prstGeom>
          <a:noFill/>
        </p:spPr>
        <p:txBody>
          <a:bodyPr wrap="square">
            <a:spAutoFit/>
          </a:bodyPr>
          <a:lstStyle/>
          <a:p>
            <a:r>
              <a:rPr lang="en-US" sz="3200" dirty="0">
                <a:solidFill>
                  <a:schemeClr val="accent6">
                    <a:lumMod val="50000"/>
                  </a:schemeClr>
                </a:solidFill>
                <a:latin typeface="Söhne"/>
              </a:rPr>
              <a:t>LASSO REGRESSION:</a:t>
            </a:r>
          </a:p>
          <a:p>
            <a:r>
              <a:rPr lang="en-US" sz="2400" b="0" i="0" dirty="0">
                <a:solidFill>
                  <a:schemeClr val="accent6">
                    <a:lumMod val="50000"/>
                  </a:schemeClr>
                </a:solidFill>
                <a:effectLst/>
                <a:latin typeface="Söhne"/>
              </a:rPr>
              <a:t>Lasso regression, short for "Least Absolute Shrinkage and Selection Operator" regression, is a linear regression technique used for feature selection and regularization. It is a modification of ordinary least squares (OLS) regression and is particularly useful when dealing with datasets that have a large number of features or predictors. Lasso regression helps prevent overfitting and simplifies the model by encouraging some of the regression coefficients to be exactly zero.</a:t>
            </a:r>
            <a:endParaRPr lang="en-IN" sz="2400" dirty="0">
              <a:solidFill>
                <a:schemeClr val="accent6">
                  <a:lumMod val="50000"/>
                </a:schemeClr>
              </a:solidFill>
            </a:endParaRPr>
          </a:p>
        </p:txBody>
      </p:sp>
      <p:sp>
        <p:nvSpPr>
          <p:cNvPr id="5" name="TextBox 4">
            <a:extLst>
              <a:ext uri="{FF2B5EF4-FFF2-40B4-BE49-F238E27FC236}">
                <a16:creationId xmlns:a16="http://schemas.microsoft.com/office/drawing/2014/main" id="{3D9C479B-05BC-2CD2-3855-0501DA532964}"/>
              </a:ext>
            </a:extLst>
          </p:cNvPr>
          <p:cNvSpPr txBox="1"/>
          <p:nvPr/>
        </p:nvSpPr>
        <p:spPr>
          <a:xfrm>
            <a:off x="481781" y="3035909"/>
            <a:ext cx="11051458" cy="1938992"/>
          </a:xfrm>
          <a:prstGeom prst="rect">
            <a:avLst/>
          </a:prstGeom>
          <a:noFill/>
        </p:spPr>
        <p:txBody>
          <a:bodyPr wrap="square">
            <a:spAutoFit/>
          </a:bodyPr>
          <a:lstStyle/>
          <a:p>
            <a:pPr algn="l"/>
            <a:endParaRPr lang="en-US" sz="2400" b="0" i="0" dirty="0">
              <a:solidFill>
                <a:schemeClr val="accent6">
                  <a:lumMod val="50000"/>
                </a:schemeClr>
              </a:solidFill>
              <a:effectLst/>
              <a:latin typeface="Söhne"/>
            </a:endParaRPr>
          </a:p>
          <a:p>
            <a:pPr algn="l"/>
            <a:r>
              <a:rPr lang="en-US" sz="2400" b="0" i="0" dirty="0">
                <a:solidFill>
                  <a:schemeClr val="accent6">
                    <a:lumMod val="50000"/>
                  </a:schemeClr>
                </a:solidFill>
                <a:effectLst/>
                <a:latin typeface="Söhne"/>
              </a:rPr>
              <a:t>The primary characteristic of lasso regression is its regularization term, which adds a penalty to the OLS cost function. The cost function in lasso regression is given by:</a:t>
            </a:r>
          </a:p>
          <a:p>
            <a:pPr algn="l"/>
            <a:r>
              <a:rPr lang="en-US" sz="2400" b="0" i="0" dirty="0">
                <a:solidFill>
                  <a:schemeClr val="accent6">
                    <a:lumMod val="50000"/>
                  </a:schemeClr>
                </a:solidFill>
                <a:effectLst/>
                <a:latin typeface="Söhne"/>
              </a:rPr>
              <a:t>Cost = OLS Cost Function + λ * Σ|β</a:t>
            </a:r>
            <a:r>
              <a:rPr lang="en-US" sz="2400" dirty="0" err="1">
                <a:solidFill>
                  <a:schemeClr val="accent6">
                    <a:lumMod val="50000"/>
                  </a:schemeClr>
                </a:solidFill>
                <a:latin typeface="Söhne"/>
              </a:rPr>
              <a:t>i</a:t>
            </a:r>
            <a:r>
              <a:rPr lang="en-US" sz="2400" b="0" i="0" dirty="0">
                <a:solidFill>
                  <a:schemeClr val="accent6">
                    <a:lumMod val="50000"/>
                  </a:schemeClr>
                </a:solidFill>
                <a:effectLst/>
                <a:latin typeface="Söhne"/>
              </a:rPr>
              <a:t>|</a:t>
            </a:r>
          </a:p>
          <a:p>
            <a:pPr algn="l"/>
            <a:r>
              <a:rPr lang="en-US" sz="2400" dirty="0">
                <a:solidFill>
                  <a:schemeClr val="accent6">
                    <a:lumMod val="50000"/>
                  </a:schemeClr>
                </a:solidFill>
                <a:latin typeface="Söhne"/>
              </a:rPr>
              <a:t>Where:</a:t>
            </a:r>
            <a:endParaRPr lang="en-US" sz="2400" b="0" i="0" dirty="0">
              <a:solidFill>
                <a:schemeClr val="accent6">
                  <a:lumMod val="50000"/>
                </a:schemeClr>
              </a:solidFill>
              <a:effectLst/>
              <a:latin typeface="Söhne"/>
            </a:endParaRPr>
          </a:p>
        </p:txBody>
      </p:sp>
    </p:spTree>
    <p:extLst>
      <p:ext uri="{BB962C8B-B14F-4D97-AF65-F5344CB8AC3E}">
        <p14:creationId xmlns:p14="http://schemas.microsoft.com/office/powerpoint/2010/main" val="153260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9E5EFC-EDB1-F942-EE41-92C3120B45D8}"/>
              </a:ext>
            </a:extLst>
          </p:cNvPr>
          <p:cNvSpPr txBox="1"/>
          <p:nvPr/>
        </p:nvSpPr>
        <p:spPr>
          <a:xfrm>
            <a:off x="412955" y="344130"/>
            <a:ext cx="11287432" cy="2308324"/>
          </a:xfrm>
          <a:prstGeom prst="rect">
            <a:avLst/>
          </a:prstGeom>
          <a:noFill/>
        </p:spPr>
        <p:txBody>
          <a:bodyPr wrap="square">
            <a:spAutoFit/>
          </a:bodyPr>
          <a:lstStyle/>
          <a:p>
            <a:pPr algn="l"/>
            <a:r>
              <a:rPr lang="en-US" sz="2400" b="0" i="0" dirty="0">
                <a:solidFill>
                  <a:schemeClr val="accent6">
                    <a:lumMod val="50000"/>
                  </a:schemeClr>
                </a:solidFill>
                <a:effectLst/>
                <a:latin typeface="Söhne"/>
              </a:rPr>
              <a:t>&gt;OLS Cost Function: This is the ordinary least squares cost function, which minimizes the sum of squared differences between the predicted values and the actual target values.</a:t>
            </a:r>
          </a:p>
          <a:p>
            <a:pPr algn="l">
              <a:buFont typeface="Arial" panose="020B0604020202020204" pitchFamily="34" charset="0"/>
              <a:buChar char="•"/>
            </a:pPr>
            <a:r>
              <a:rPr lang="en-US" sz="2400" b="0" i="0" dirty="0">
                <a:solidFill>
                  <a:schemeClr val="accent6">
                    <a:lumMod val="50000"/>
                  </a:schemeClr>
                </a:solidFill>
                <a:effectLst/>
                <a:latin typeface="Söhne"/>
              </a:rPr>
              <a:t>λ (lambda): This is the regularization parameter, which controls the strength of regularization. A higher λ value leads to stronger regularization.</a:t>
            </a:r>
          </a:p>
          <a:p>
            <a:pPr algn="l">
              <a:buFont typeface="Arial" panose="020B0604020202020204" pitchFamily="34" charset="0"/>
              <a:buChar char="•"/>
            </a:pPr>
            <a:r>
              <a:rPr lang="en-US" sz="2400" b="0" i="0" dirty="0">
                <a:solidFill>
                  <a:schemeClr val="accent6">
                    <a:lumMod val="50000"/>
                  </a:schemeClr>
                </a:solidFill>
                <a:effectLst/>
                <a:latin typeface="Söhne"/>
              </a:rPr>
              <a:t>Σ|βi|: This term represents the sum of the absolute values of the regression coefficients (β</a:t>
            </a:r>
            <a:r>
              <a:rPr lang="en-US" sz="2400" dirty="0">
                <a:solidFill>
                  <a:schemeClr val="accent6">
                    <a:lumMod val="50000"/>
                  </a:schemeClr>
                </a:solidFill>
                <a:latin typeface="Söhne"/>
              </a:rPr>
              <a:t>i</a:t>
            </a:r>
            <a:r>
              <a:rPr lang="en-US" sz="2400" b="0" i="0" dirty="0">
                <a:solidFill>
                  <a:schemeClr val="accent6">
                    <a:lumMod val="50000"/>
                  </a:schemeClr>
                </a:solidFill>
                <a:effectLst/>
                <a:latin typeface="Söhne"/>
              </a:rPr>
              <a:t>).</a:t>
            </a:r>
          </a:p>
        </p:txBody>
      </p:sp>
      <p:sp>
        <p:nvSpPr>
          <p:cNvPr id="7" name="TextBox 6">
            <a:extLst>
              <a:ext uri="{FF2B5EF4-FFF2-40B4-BE49-F238E27FC236}">
                <a16:creationId xmlns:a16="http://schemas.microsoft.com/office/drawing/2014/main" id="{E5127488-2F8F-E8A2-8008-1C8CBD3E8E49}"/>
              </a:ext>
            </a:extLst>
          </p:cNvPr>
          <p:cNvSpPr txBox="1"/>
          <p:nvPr/>
        </p:nvSpPr>
        <p:spPr>
          <a:xfrm>
            <a:off x="452284" y="2652454"/>
            <a:ext cx="11125200" cy="4524315"/>
          </a:xfrm>
          <a:prstGeom prst="rect">
            <a:avLst/>
          </a:prstGeom>
          <a:noFill/>
        </p:spPr>
        <p:txBody>
          <a:bodyPr wrap="square">
            <a:spAutoFit/>
          </a:bodyPr>
          <a:lstStyle/>
          <a:p>
            <a:pPr algn="l"/>
            <a:r>
              <a:rPr lang="en-US" sz="2400" b="0" i="0" dirty="0">
                <a:solidFill>
                  <a:schemeClr val="accent6">
                    <a:lumMod val="50000"/>
                  </a:schemeClr>
                </a:solidFill>
                <a:effectLst/>
                <a:latin typeface="Söhne"/>
              </a:rPr>
              <a:t>The lasso regularization term encourages the coefficients (β</a:t>
            </a:r>
            <a:r>
              <a:rPr lang="en-US" sz="2400" b="0" i="0" dirty="0" err="1">
                <a:solidFill>
                  <a:schemeClr val="accent6">
                    <a:lumMod val="50000"/>
                  </a:schemeClr>
                </a:solidFill>
                <a:effectLst/>
                <a:latin typeface="Söhne"/>
              </a:rPr>
              <a:t>i</a:t>
            </a:r>
            <a:r>
              <a:rPr lang="en-US" sz="2400" b="0" i="0" dirty="0">
                <a:solidFill>
                  <a:schemeClr val="accent6">
                    <a:lumMod val="50000"/>
                  </a:schemeClr>
                </a:solidFill>
                <a:effectLst/>
                <a:latin typeface="Söhne"/>
              </a:rPr>
              <a:t>) of some features to be exactly zero, effectively eliminating those features from the model. This feature selection property of lasso makes it a valuable tool when dealing with high-dimensional datasets or when you suspect that only a subset of features is relevant for predicting the target variable.</a:t>
            </a:r>
          </a:p>
          <a:p>
            <a:pPr algn="l"/>
            <a:r>
              <a:rPr lang="en-US" sz="2400" b="0" i="0" dirty="0">
                <a:solidFill>
                  <a:schemeClr val="accent6">
                    <a:lumMod val="50000"/>
                  </a:schemeClr>
                </a:solidFill>
                <a:effectLst/>
                <a:latin typeface="Söhne"/>
              </a:rPr>
              <a:t>Lasso regression is especially useful in situations where you want to strike a balance between model complexity and accuracy. It can help you build simpler and more interpretable models while still retaining predictive power. The choice of the regularization parameter (λ) is crucial, as it determines the extent of regularization and feature selection.</a:t>
            </a:r>
          </a:p>
          <a:p>
            <a:br>
              <a:rPr lang="en-US" sz="2400" dirty="0">
                <a:solidFill>
                  <a:schemeClr val="accent6">
                    <a:lumMod val="50000"/>
                  </a:schemeClr>
                </a:solidFill>
              </a:rPr>
            </a:br>
            <a:endParaRPr lang="en-IN" sz="2400" dirty="0">
              <a:solidFill>
                <a:schemeClr val="accent6">
                  <a:lumMod val="50000"/>
                </a:schemeClr>
              </a:solidFill>
            </a:endParaRPr>
          </a:p>
        </p:txBody>
      </p:sp>
    </p:spTree>
    <p:extLst>
      <p:ext uri="{BB962C8B-B14F-4D97-AF65-F5344CB8AC3E}">
        <p14:creationId xmlns:p14="http://schemas.microsoft.com/office/powerpoint/2010/main" val="316458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23ABEF-32F2-6F55-3C7B-D1558601A993}"/>
              </a:ext>
            </a:extLst>
          </p:cNvPr>
          <p:cNvSpPr txBox="1"/>
          <p:nvPr/>
        </p:nvSpPr>
        <p:spPr>
          <a:xfrm>
            <a:off x="393291" y="393290"/>
            <a:ext cx="8662219" cy="2308324"/>
          </a:xfrm>
          <a:prstGeom prst="rect">
            <a:avLst/>
          </a:prstGeom>
          <a:noFill/>
        </p:spPr>
        <p:txBody>
          <a:bodyPr wrap="square">
            <a:spAutoFit/>
          </a:bodyPr>
          <a:lstStyle/>
          <a:p>
            <a:pPr algn="l"/>
            <a:r>
              <a:rPr lang="en-US" sz="2400" b="0" i="0" dirty="0">
                <a:solidFill>
                  <a:schemeClr val="accent6">
                    <a:lumMod val="50000"/>
                  </a:schemeClr>
                </a:solidFill>
                <a:effectLst/>
                <a:latin typeface="Söhne"/>
              </a:rPr>
              <a:t>RIDGE REGRESSION:</a:t>
            </a:r>
          </a:p>
          <a:p>
            <a:pPr algn="l"/>
            <a:r>
              <a:rPr lang="en-US" sz="2400" b="0" i="0" dirty="0">
                <a:solidFill>
                  <a:schemeClr val="accent6">
                    <a:lumMod val="50000"/>
                  </a:schemeClr>
                </a:solidFill>
                <a:effectLst/>
                <a:latin typeface="Söhne"/>
              </a:rPr>
              <a:t>The key characteristic of ridge regression is the addition of a regularization term, often represented as L2 regularization, to the ordinary least squares (OLS) cost function. The cost function in ridge regression is given by:</a:t>
            </a:r>
          </a:p>
          <a:p>
            <a:pPr algn="l"/>
            <a:r>
              <a:rPr lang="en-US" sz="2400" b="0" i="0" dirty="0">
                <a:solidFill>
                  <a:schemeClr val="accent6">
                    <a:lumMod val="50000"/>
                  </a:schemeClr>
                </a:solidFill>
                <a:effectLst/>
                <a:latin typeface="Söhne"/>
              </a:rPr>
              <a:t>Cost = OLS Cost Function + λ * Σ(βi^2)</a:t>
            </a:r>
          </a:p>
        </p:txBody>
      </p:sp>
      <p:sp>
        <p:nvSpPr>
          <p:cNvPr id="5" name="TextBox 4">
            <a:extLst>
              <a:ext uri="{FF2B5EF4-FFF2-40B4-BE49-F238E27FC236}">
                <a16:creationId xmlns:a16="http://schemas.microsoft.com/office/drawing/2014/main" id="{DD5E4449-3E41-6065-73C2-DD29B83A3E22}"/>
              </a:ext>
            </a:extLst>
          </p:cNvPr>
          <p:cNvSpPr txBox="1"/>
          <p:nvPr/>
        </p:nvSpPr>
        <p:spPr>
          <a:xfrm>
            <a:off x="481781" y="2615381"/>
            <a:ext cx="11031793" cy="3046988"/>
          </a:xfrm>
          <a:prstGeom prst="rect">
            <a:avLst/>
          </a:prstGeom>
          <a:noFill/>
        </p:spPr>
        <p:txBody>
          <a:bodyPr wrap="square">
            <a:spAutoFit/>
          </a:bodyPr>
          <a:lstStyle/>
          <a:p>
            <a:pPr algn="l"/>
            <a:r>
              <a:rPr lang="en-US" sz="2400" b="0" i="0" dirty="0">
                <a:solidFill>
                  <a:schemeClr val="accent6">
                    <a:lumMod val="50000"/>
                  </a:schemeClr>
                </a:solidFill>
                <a:effectLst/>
                <a:latin typeface="Söhne"/>
              </a:rPr>
              <a:t>Where:</a:t>
            </a:r>
          </a:p>
          <a:p>
            <a:pPr algn="l">
              <a:buFont typeface="Arial" panose="020B0604020202020204" pitchFamily="34" charset="0"/>
              <a:buChar char="•"/>
            </a:pPr>
            <a:r>
              <a:rPr lang="en-US" sz="2400" b="0" i="0" dirty="0">
                <a:solidFill>
                  <a:schemeClr val="accent6">
                    <a:lumMod val="50000"/>
                  </a:schemeClr>
                </a:solidFill>
                <a:effectLst/>
                <a:latin typeface="Söhne"/>
              </a:rPr>
              <a:t>OLS Cost Function: This is the ordinary least squares cost function, which minimizes the sum of squared differences between the predicted values and the actual target values.</a:t>
            </a:r>
          </a:p>
          <a:p>
            <a:pPr algn="l">
              <a:buFont typeface="Arial" panose="020B0604020202020204" pitchFamily="34" charset="0"/>
              <a:buChar char="•"/>
            </a:pPr>
            <a:r>
              <a:rPr lang="en-US" sz="2400" b="0" i="0" dirty="0">
                <a:solidFill>
                  <a:schemeClr val="accent6">
                    <a:lumMod val="50000"/>
                  </a:schemeClr>
                </a:solidFill>
                <a:effectLst/>
                <a:latin typeface="Söhne"/>
              </a:rPr>
              <a:t>λ (lambda): This is the regularization parameter, which controls the strength of regularization. A higher λ value leads to stronger regularization.</a:t>
            </a:r>
          </a:p>
          <a:p>
            <a:pPr algn="l">
              <a:buFont typeface="Arial" panose="020B0604020202020204" pitchFamily="34" charset="0"/>
              <a:buChar char="•"/>
            </a:pPr>
            <a:r>
              <a:rPr lang="en-US" sz="2400" b="0" i="0" dirty="0">
                <a:solidFill>
                  <a:schemeClr val="accent6">
                    <a:lumMod val="50000"/>
                  </a:schemeClr>
                </a:solidFill>
                <a:effectLst/>
                <a:latin typeface="Söhne"/>
              </a:rPr>
              <a:t>Σ(βi^2): This term represents the sum of the squared values of the regression coefficients (βi).</a:t>
            </a:r>
          </a:p>
        </p:txBody>
      </p:sp>
    </p:spTree>
    <p:extLst>
      <p:ext uri="{BB962C8B-B14F-4D97-AF65-F5344CB8AC3E}">
        <p14:creationId xmlns:p14="http://schemas.microsoft.com/office/powerpoint/2010/main" val="3372342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5D353-06F9-B0A2-11F6-8B3DD97B0333}"/>
              </a:ext>
            </a:extLst>
          </p:cNvPr>
          <p:cNvSpPr txBox="1"/>
          <p:nvPr/>
        </p:nvSpPr>
        <p:spPr>
          <a:xfrm>
            <a:off x="501444" y="501444"/>
            <a:ext cx="11238271" cy="3785652"/>
          </a:xfrm>
          <a:prstGeom prst="rect">
            <a:avLst/>
          </a:prstGeom>
          <a:noFill/>
        </p:spPr>
        <p:txBody>
          <a:bodyPr wrap="square">
            <a:spAutoFit/>
          </a:bodyPr>
          <a:lstStyle/>
          <a:p>
            <a:pPr algn="l"/>
            <a:r>
              <a:rPr lang="en-US" sz="2400" b="0" i="0" dirty="0">
                <a:solidFill>
                  <a:schemeClr val="accent6">
                    <a:lumMod val="50000"/>
                  </a:schemeClr>
                </a:solidFill>
                <a:effectLst/>
                <a:latin typeface="Söhne"/>
              </a:rPr>
              <a:t>The ridge regularization term encourages the regression coefficients to be small, but it doesn't force them to be exactly zero. This means that all features are included in the model, but their contribution to the prediction is moderated. The result is that ridge regression tends to shrink the coefficient estimates towards zero, which can help mitigate multicollinearity issues and reduce overfitting in the model.</a:t>
            </a:r>
          </a:p>
          <a:p>
            <a:pPr algn="l"/>
            <a:r>
              <a:rPr lang="en-US" sz="2400" b="0" i="0" dirty="0">
                <a:solidFill>
                  <a:schemeClr val="accent6">
                    <a:lumMod val="50000"/>
                  </a:schemeClr>
                </a:solidFill>
                <a:effectLst/>
                <a:latin typeface="Söhne"/>
              </a:rPr>
              <a:t>Ridge regression is particularly useful when dealing with datasets with a high degree of multicollinearity, as it allows you to include all the features in the model while preventing excessively large coefficient values. Like lasso regression, the choice of the regularization parameter (λ) is important, and cross-validation can be used to determine the optimal value of λ for a given dataset.</a:t>
            </a:r>
          </a:p>
        </p:txBody>
      </p:sp>
    </p:spTree>
    <p:extLst>
      <p:ext uri="{BB962C8B-B14F-4D97-AF65-F5344CB8AC3E}">
        <p14:creationId xmlns:p14="http://schemas.microsoft.com/office/powerpoint/2010/main" val="1710969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04F6F8-B987-C2EF-6A2E-EAD27A69578A}"/>
              </a:ext>
            </a:extLst>
          </p:cNvPr>
          <p:cNvSpPr txBox="1"/>
          <p:nvPr/>
        </p:nvSpPr>
        <p:spPr>
          <a:xfrm>
            <a:off x="304800" y="-255638"/>
            <a:ext cx="11385755" cy="4708981"/>
          </a:xfrm>
          <a:prstGeom prst="rect">
            <a:avLst/>
          </a:prstGeom>
          <a:noFill/>
        </p:spPr>
        <p:txBody>
          <a:bodyPr wrap="square">
            <a:spAutoFit/>
          </a:bodyPr>
          <a:lstStyle/>
          <a:p>
            <a:endParaRPr lang="en-US" sz="2400" dirty="0">
              <a:solidFill>
                <a:schemeClr val="accent6">
                  <a:lumMod val="50000"/>
                </a:schemeClr>
              </a:solidFill>
            </a:endParaRPr>
          </a:p>
          <a:p>
            <a:endParaRPr lang="en-US" sz="2400" dirty="0">
              <a:solidFill>
                <a:schemeClr val="accent6">
                  <a:lumMod val="50000"/>
                </a:schemeClr>
              </a:solidFill>
            </a:endParaRPr>
          </a:p>
          <a:p>
            <a:r>
              <a:rPr lang="en-US" sz="2400" dirty="0">
                <a:solidFill>
                  <a:schemeClr val="accent6">
                    <a:lumMod val="50000"/>
                  </a:schemeClr>
                </a:solidFill>
              </a:rPr>
              <a:t>Bootstrapping</a:t>
            </a:r>
          </a:p>
          <a:p>
            <a:r>
              <a:rPr lang="en-US" sz="2000" dirty="0">
                <a:solidFill>
                  <a:schemeClr val="accent6">
                    <a:lumMod val="50000"/>
                  </a:schemeClr>
                </a:solidFill>
              </a:rPr>
              <a:t>Bootstrapping is a resampling technique that helps in estimating the uncertainty of a statistical model.</a:t>
            </a:r>
          </a:p>
          <a:p>
            <a:r>
              <a:rPr lang="en-US" sz="2000" dirty="0">
                <a:solidFill>
                  <a:schemeClr val="accent6">
                    <a:lumMod val="50000"/>
                  </a:schemeClr>
                </a:solidFill>
              </a:rPr>
              <a:t>It includes sampling the original dataset with replacement and generating multiple new datasets of the same size as the original.</a:t>
            </a:r>
          </a:p>
          <a:p>
            <a:r>
              <a:rPr lang="en-US" sz="2000" dirty="0">
                <a:solidFill>
                  <a:schemeClr val="accent6">
                    <a:lumMod val="50000"/>
                  </a:schemeClr>
                </a:solidFill>
              </a:rPr>
              <a:t>Each of these new datasets is then used to calculate the desired statistic, such as the mean or standard deviation.</a:t>
            </a:r>
          </a:p>
          <a:p>
            <a:r>
              <a:rPr lang="en-US" sz="2000" dirty="0">
                <a:solidFill>
                  <a:schemeClr val="accent6">
                    <a:lumMod val="50000"/>
                  </a:schemeClr>
                </a:solidFill>
              </a:rPr>
              <a:t>This process is repeated multiple times, and the resulting values are used to construct a probability distribution for the desired statistic.</a:t>
            </a:r>
          </a:p>
          <a:p>
            <a:r>
              <a:rPr lang="en-US" sz="2000" dirty="0">
                <a:solidFill>
                  <a:schemeClr val="accent6">
                    <a:lumMod val="50000"/>
                  </a:schemeClr>
                </a:solidFill>
              </a:rPr>
              <a:t>This technique is often used in machine learning to estimate the accuracy of a model, validate its performance, and identify areas that need improvement</a:t>
            </a:r>
            <a:r>
              <a:rPr lang="en-US" sz="2400" dirty="0">
                <a:solidFill>
                  <a:schemeClr val="accent6">
                    <a:lumMod val="50000"/>
                  </a:schemeClr>
                </a:solidFill>
              </a:rPr>
              <a:t>.</a:t>
            </a:r>
          </a:p>
          <a:p>
            <a:endParaRPr lang="en-IN" sz="2400" dirty="0">
              <a:solidFill>
                <a:schemeClr val="accent6">
                  <a:lumMod val="50000"/>
                </a:schemeClr>
              </a:solidFill>
            </a:endParaRPr>
          </a:p>
        </p:txBody>
      </p:sp>
      <p:sp>
        <p:nvSpPr>
          <p:cNvPr id="5" name="TextBox 4">
            <a:extLst>
              <a:ext uri="{FF2B5EF4-FFF2-40B4-BE49-F238E27FC236}">
                <a16:creationId xmlns:a16="http://schemas.microsoft.com/office/drawing/2014/main" id="{208F6CE0-BE69-7EAC-4155-C9D64493A6D1}"/>
              </a:ext>
            </a:extLst>
          </p:cNvPr>
          <p:cNvSpPr txBox="1"/>
          <p:nvPr/>
        </p:nvSpPr>
        <p:spPr>
          <a:xfrm>
            <a:off x="570271" y="3156155"/>
            <a:ext cx="11120284" cy="646331"/>
          </a:xfrm>
          <a:prstGeom prst="rect">
            <a:avLst/>
          </a:prstGeom>
          <a:noFill/>
        </p:spPr>
        <p:txBody>
          <a:bodyPr wrap="square">
            <a:spAutoFit/>
          </a:bodyPr>
          <a:lstStyle/>
          <a:p>
            <a:br>
              <a:rPr lang="en-US" b="0" i="0" dirty="0">
                <a:solidFill>
                  <a:srgbClr val="D1D5DB"/>
                </a:solidFill>
                <a:effectLst/>
                <a:latin typeface="Söhne"/>
              </a:rPr>
            </a:br>
            <a:endParaRPr lang="en-IN" dirty="0"/>
          </a:p>
        </p:txBody>
      </p:sp>
      <p:sp>
        <p:nvSpPr>
          <p:cNvPr id="7" name="TextBox 6">
            <a:extLst>
              <a:ext uri="{FF2B5EF4-FFF2-40B4-BE49-F238E27FC236}">
                <a16:creationId xmlns:a16="http://schemas.microsoft.com/office/drawing/2014/main" id="{AC9A2399-5AD0-E440-D508-765E6398D2CB}"/>
              </a:ext>
            </a:extLst>
          </p:cNvPr>
          <p:cNvSpPr txBox="1"/>
          <p:nvPr/>
        </p:nvSpPr>
        <p:spPr>
          <a:xfrm>
            <a:off x="412955" y="4119715"/>
            <a:ext cx="11385755" cy="2000548"/>
          </a:xfrm>
          <a:prstGeom prst="rect">
            <a:avLst/>
          </a:prstGeom>
          <a:noFill/>
        </p:spPr>
        <p:txBody>
          <a:bodyPr wrap="square">
            <a:spAutoFit/>
          </a:bodyPr>
          <a:lstStyle/>
          <a:p>
            <a:r>
              <a:rPr lang="en-IN" sz="2400" dirty="0">
                <a:solidFill>
                  <a:schemeClr val="accent6">
                    <a:lumMod val="50000"/>
                  </a:schemeClr>
                </a:solidFill>
              </a:rPr>
              <a:t>Here are the basic steps for performing a bootstrap analysis:</a:t>
            </a:r>
          </a:p>
          <a:p>
            <a:r>
              <a:rPr lang="en-IN" sz="2000" dirty="0">
                <a:solidFill>
                  <a:schemeClr val="accent6">
                    <a:lumMod val="50000"/>
                  </a:schemeClr>
                </a:solidFill>
              </a:rPr>
              <a:t>Original Dataset: Start with your original dataset, which is a sample from a population or a dataset you want to </a:t>
            </a:r>
            <a:r>
              <a:rPr lang="en-IN" sz="2000" dirty="0" err="1">
                <a:solidFill>
                  <a:schemeClr val="accent6">
                    <a:lumMod val="50000"/>
                  </a:schemeClr>
                </a:solidFill>
              </a:rPr>
              <a:t>analyze</a:t>
            </a:r>
            <a:r>
              <a:rPr lang="en-IN" sz="2000" dirty="0">
                <a:solidFill>
                  <a:schemeClr val="accent6">
                    <a:lumMod val="50000"/>
                  </a:schemeClr>
                </a:solidFill>
              </a:rPr>
              <a:t>.</a:t>
            </a:r>
          </a:p>
          <a:p>
            <a:r>
              <a:rPr lang="en-IN" sz="2000" dirty="0">
                <a:solidFill>
                  <a:schemeClr val="accent6">
                    <a:lumMod val="50000"/>
                  </a:schemeClr>
                </a:solidFill>
              </a:rPr>
              <a:t>Resampling: Randomly select data points from the original dataset with replacement to create multiple bootstrap samples. Each bootstrap sample is typically the same size as the original dataset</a:t>
            </a:r>
            <a:r>
              <a:rPr lang="en-IN" dirty="0"/>
              <a:t>.</a:t>
            </a:r>
          </a:p>
        </p:txBody>
      </p:sp>
    </p:spTree>
    <p:extLst>
      <p:ext uri="{BB962C8B-B14F-4D97-AF65-F5344CB8AC3E}">
        <p14:creationId xmlns:p14="http://schemas.microsoft.com/office/powerpoint/2010/main" val="745243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D3848-C339-CADC-3083-A830B8BC44AB}"/>
              </a:ext>
            </a:extLst>
          </p:cNvPr>
          <p:cNvSpPr txBox="1"/>
          <p:nvPr/>
        </p:nvSpPr>
        <p:spPr>
          <a:xfrm>
            <a:off x="481780" y="501445"/>
            <a:ext cx="11159614" cy="5262979"/>
          </a:xfrm>
          <a:prstGeom prst="rect">
            <a:avLst/>
          </a:prstGeom>
          <a:noFill/>
        </p:spPr>
        <p:txBody>
          <a:bodyPr wrap="square">
            <a:spAutoFit/>
          </a:bodyPr>
          <a:lstStyle/>
          <a:p>
            <a:pPr algn="l"/>
            <a:r>
              <a:rPr lang="en-US" sz="2400" b="1" i="0" dirty="0">
                <a:solidFill>
                  <a:schemeClr val="accent6">
                    <a:lumMod val="50000"/>
                  </a:schemeClr>
                </a:solidFill>
                <a:effectLst/>
                <a:latin typeface="Söhne"/>
              </a:rPr>
              <a:t>3.Calculate Statistic:</a:t>
            </a:r>
            <a:r>
              <a:rPr lang="en-US" sz="2400" b="0" i="0" dirty="0">
                <a:solidFill>
                  <a:schemeClr val="accent6">
                    <a:lumMod val="50000"/>
                  </a:schemeClr>
                </a:solidFill>
                <a:effectLst/>
                <a:latin typeface="Söhne"/>
              </a:rPr>
              <a:t> For each bootstrap sample, calculate the statistic of interest. This can be a mean, median, standard deviation, regression coefficient, or any other parameter you want to estimate.</a:t>
            </a:r>
          </a:p>
          <a:p>
            <a:pPr algn="l"/>
            <a:r>
              <a:rPr lang="en-US" sz="2400" dirty="0">
                <a:solidFill>
                  <a:schemeClr val="accent6">
                    <a:lumMod val="50000"/>
                  </a:schemeClr>
                </a:solidFill>
                <a:latin typeface="Söhne"/>
              </a:rPr>
              <a:t>4.</a:t>
            </a:r>
            <a:r>
              <a:rPr lang="en-US" sz="2400" b="1" i="0" dirty="0">
                <a:solidFill>
                  <a:schemeClr val="accent6">
                    <a:lumMod val="50000"/>
                  </a:schemeClr>
                </a:solidFill>
                <a:effectLst/>
                <a:latin typeface="Söhne"/>
              </a:rPr>
              <a:t>Repeat:</a:t>
            </a:r>
            <a:r>
              <a:rPr lang="en-US" sz="2400" b="0" i="0" dirty="0">
                <a:solidFill>
                  <a:schemeClr val="accent6">
                    <a:lumMod val="50000"/>
                  </a:schemeClr>
                </a:solidFill>
                <a:effectLst/>
                <a:latin typeface="Söhne"/>
              </a:rPr>
              <a:t> Repeat steps 2 and 3 a large number of times (e.g., 1,000 or 10,000 times) to create a distribution of the statistic you are interested in. This distribution is an approximation of the sampling distribution of that statistic.</a:t>
            </a:r>
          </a:p>
          <a:p>
            <a:pPr algn="l"/>
            <a:r>
              <a:rPr lang="en-US" sz="2400" b="1" i="0" dirty="0">
                <a:solidFill>
                  <a:schemeClr val="accent6">
                    <a:lumMod val="50000"/>
                  </a:schemeClr>
                </a:solidFill>
                <a:effectLst/>
                <a:latin typeface="Söhne"/>
              </a:rPr>
              <a:t>5.Analyze the Bootstrap Distribution:</a:t>
            </a:r>
            <a:r>
              <a:rPr lang="en-US" sz="2400" b="0" i="0" dirty="0">
                <a:solidFill>
                  <a:schemeClr val="accent6">
                    <a:lumMod val="50000"/>
                  </a:schemeClr>
                </a:solidFill>
                <a:effectLst/>
                <a:latin typeface="Söhne"/>
              </a:rPr>
              <a:t> With the distribution of the statistic obtained from the bootstrapped samples, you can calculate confidence intervals, assess bias, variance, or perform hypothesis tests.</a:t>
            </a:r>
          </a:p>
          <a:p>
            <a:r>
              <a:rPr lang="en-US" sz="2400" b="0" i="0" dirty="0">
                <a:solidFill>
                  <a:schemeClr val="accent6">
                    <a:lumMod val="50000"/>
                  </a:schemeClr>
                </a:solidFill>
                <a:effectLst/>
                <a:latin typeface="Söhne"/>
              </a:rPr>
              <a:t>Bootstrapping is particularly useful when you have a limited amount of data or when the assumptions underlying traditional statistical methods are not met. It allows you to make inferences and perform statistical analyses without relying on complex mathematical distributions or assumptions about the underlying data.</a:t>
            </a:r>
            <a:br>
              <a:rPr lang="en-US" sz="2400" dirty="0">
                <a:solidFill>
                  <a:schemeClr val="accent6">
                    <a:lumMod val="50000"/>
                  </a:schemeClr>
                </a:solidFill>
              </a:rPr>
            </a:br>
            <a:endParaRPr lang="en-IN" sz="2400" dirty="0">
              <a:solidFill>
                <a:schemeClr val="accent6">
                  <a:lumMod val="50000"/>
                </a:schemeClr>
              </a:solidFill>
            </a:endParaRPr>
          </a:p>
        </p:txBody>
      </p:sp>
    </p:spTree>
    <p:extLst>
      <p:ext uri="{BB962C8B-B14F-4D97-AF65-F5344CB8AC3E}">
        <p14:creationId xmlns:p14="http://schemas.microsoft.com/office/powerpoint/2010/main" val="1744732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315829-F15E-5F75-80E4-D05AE8CE4EDC}"/>
              </a:ext>
            </a:extLst>
          </p:cNvPr>
          <p:cNvSpPr txBox="1"/>
          <p:nvPr/>
        </p:nvSpPr>
        <p:spPr>
          <a:xfrm>
            <a:off x="452285" y="127819"/>
            <a:ext cx="11562734" cy="6647974"/>
          </a:xfrm>
          <a:prstGeom prst="rect">
            <a:avLst/>
          </a:prstGeom>
          <a:noFill/>
        </p:spPr>
        <p:txBody>
          <a:bodyPr wrap="square">
            <a:spAutoFit/>
          </a:bodyPr>
          <a:lstStyle/>
          <a:p>
            <a:endParaRPr lang="en-IN" dirty="0">
              <a:solidFill>
                <a:schemeClr val="accent6">
                  <a:lumMod val="50000"/>
                </a:schemeClr>
              </a:solidFill>
            </a:endParaRPr>
          </a:p>
          <a:p>
            <a:r>
              <a:rPr lang="en-IN" sz="2400" dirty="0">
                <a:solidFill>
                  <a:schemeClr val="accent6">
                    <a:lumMod val="50000"/>
                  </a:schemeClr>
                </a:solidFill>
              </a:rPr>
              <a:t>Bootstrap for Lasso &amp; Ridge Regression</a:t>
            </a:r>
          </a:p>
          <a:p>
            <a:r>
              <a:rPr lang="en-IN" sz="2400" dirty="0">
                <a:solidFill>
                  <a:schemeClr val="accent6">
                    <a:lumMod val="50000"/>
                  </a:schemeClr>
                </a:solidFill>
              </a:rPr>
              <a:t>1.It defines the number of bootstrap samples to be 100 for resampling.</a:t>
            </a:r>
          </a:p>
          <a:p>
            <a:r>
              <a:rPr lang="en-IN" sz="2400" dirty="0">
                <a:solidFill>
                  <a:schemeClr val="accent6">
                    <a:lumMod val="50000"/>
                  </a:schemeClr>
                </a:solidFill>
              </a:rPr>
              <a:t>2.The code initializes empty lists to store MSE values for Lasso and Ridge regression.</a:t>
            </a:r>
          </a:p>
          <a:p>
            <a:r>
              <a:rPr lang="en-IN" sz="2400" dirty="0">
                <a:solidFill>
                  <a:schemeClr val="accent6">
                    <a:lumMod val="50000"/>
                  </a:schemeClr>
                </a:solidFill>
              </a:rPr>
              <a:t>In a loop, it performs bootstrap resampling:</a:t>
            </a:r>
          </a:p>
          <a:p>
            <a:r>
              <a:rPr lang="en-IN" sz="2400" dirty="0">
                <a:solidFill>
                  <a:schemeClr val="accent6">
                    <a:lumMod val="50000"/>
                  </a:schemeClr>
                </a:solidFill>
              </a:rPr>
              <a:t>3.Randomly selects training data with replacement (bootstrapping).</a:t>
            </a:r>
          </a:p>
          <a:p>
            <a:r>
              <a:rPr lang="en-IN" sz="2400" dirty="0">
                <a:solidFill>
                  <a:schemeClr val="accent6">
                    <a:lumMod val="50000"/>
                  </a:schemeClr>
                </a:solidFill>
              </a:rPr>
              <a:t>&gt;Fits Lasso and Ridge regression models on the bootstrap sample.</a:t>
            </a:r>
          </a:p>
          <a:p>
            <a:r>
              <a:rPr lang="en-IN" sz="2400" dirty="0">
                <a:solidFill>
                  <a:schemeClr val="accent6">
                    <a:lumMod val="50000"/>
                  </a:schemeClr>
                </a:solidFill>
              </a:rPr>
              <a:t>&gt;Makes predictions on the testing set and calculates the MSE for each model.</a:t>
            </a:r>
          </a:p>
          <a:p>
            <a:r>
              <a:rPr lang="en-IN" sz="2400" dirty="0">
                <a:solidFill>
                  <a:schemeClr val="accent6">
                    <a:lumMod val="50000"/>
                  </a:schemeClr>
                </a:solidFill>
              </a:rPr>
              <a:t>&gt;Appends the MSE values to corresponding lists.</a:t>
            </a:r>
          </a:p>
          <a:p>
            <a:r>
              <a:rPr lang="en-IN" sz="2400" dirty="0">
                <a:solidFill>
                  <a:schemeClr val="accent6">
                    <a:lumMod val="50000"/>
                  </a:schemeClr>
                </a:solidFill>
              </a:rPr>
              <a:t>4.It prints the MSE values for the last bootstrap sample, though it would be more informative to print summary statistics for all samples.</a:t>
            </a:r>
          </a:p>
          <a:p>
            <a:r>
              <a:rPr lang="en-IN" sz="2400" dirty="0">
                <a:solidFill>
                  <a:schemeClr val="accent6">
                    <a:lumMod val="50000"/>
                  </a:schemeClr>
                </a:solidFill>
              </a:rPr>
              <a:t>5.The code creates histograms of MSE values for both Lasso and Ridge regression models.</a:t>
            </a:r>
          </a:p>
          <a:p>
            <a:r>
              <a:rPr lang="en-IN" sz="2400" dirty="0">
                <a:solidFill>
                  <a:schemeClr val="accent6">
                    <a:lumMod val="50000"/>
                  </a:schemeClr>
                </a:solidFill>
              </a:rPr>
              <a:t>Titles and labels are added to the subplots for clarity.</a:t>
            </a:r>
          </a:p>
          <a:p>
            <a:r>
              <a:rPr lang="en-IN" sz="2400" dirty="0">
                <a:solidFill>
                  <a:schemeClr val="accent6">
                    <a:lumMod val="50000"/>
                  </a:schemeClr>
                </a:solidFill>
              </a:rPr>
              <a:t>6.The histograms are displayed side by side using </a:t>
            </a:r>
            <a:r>
              <a:rPr lang="en-IN" sz="2400" dirty="0" err="1">
                <a:solidFill>
                  <a:schemeClr val="accent6">
                    <a:lumMod val="50000"/>
                  </a:schemeClr>
                </a:solidFill>
              </a:rPr>
              <a:t>plt.show</a:t>
            </a:r>
            <a:r>
              <a:rPr lang="en-IN" sz="2400" dirty="0">
                <a:solidFill>
                  <a:schemeClr val="accent6">
                    <a:lumMod val="50000"/>
                  </a:schemeClr>
                </a:solidFill>
              </a:rPr>
              <a:t>().</a:t>
            </a:r>
          </a:p>
          <a:p>
            <a:endParaRPr lang="en-IN" sz="2400" dirty="0">
              <a:solidFill>
                <a:schemeClr val="accent6">
                  <a:lumMod val="50000"/>
                </a:schemeClr>
              </a:solidFill>
            </a:endParaRPr>
          </a:p>
        </p:txBody>
      </p:sp>
    </p:spTree>
    <p:extLst>
      <p:ext uri="{BB962C8B-B14F-4D97-AF65-F5344CB8AC3E}">
        <p14:creationId xmlns:p14="http://schemas.microsoft.com/office/powerpoint/2010/main" val="319813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51206-390A-E9FD-989F-4CACED21B3F1}"/>
              </a:ext>
            </a:extLst>
          </p:cNvPr>
          <p:cNvSpPr txBox="1"/>
          <p:nvPr/>
        </p:nvSpPr>
        <p:spPr>
          <a:xfrm>
            <a:off x="422787" y="521110"/>
            <a:ext cx="11238271" cy="1200329"/>
          </a:xfrm>
          <a:prstGeom prst="rect">
            <a:avLst/>
          </a:prstGeom>
          <a:noFill/>
        </p:spPr>
        <p:txBody>
          <a:bodyPr wrap="square">
            <a:spAutoFit/>
          </a:bodyPr>
          <a:lstStyle/>
          <a:p>
            <a:r>
              <a:rPr lang="en-IN" sz="2400" dirty="0">
                <a:solidFill>
                  <a:schemeClr val="accent6">
                    <a:lumMod val="50000"/>
                  </a:schemeClr>
                </a:solidFill>
              </a:rPr>
              <a:t>The code iterates through MSE values and prints them for each bootstrap sample, though there's an error in the variable name, and it should be </a:t>
            </a:r>
            <a:r>
              <a:rPr lang="en-IN" sz="2400" dirty="0" err="1">
                <a:solidFill>
                  <a:schemeClr val="accent6">
                    <a:lumMod val="50000"/>
                  </a:schemeClr>
                </a:solidFill>
              </a:rPr>
              <a:t>lasso_mse_values</a:t>
            </a:r>
            <a:r>
              <a:rPr lang="en-IN" sz="2400" dirty="0">
                <a:solidFill>
                  <a:schemeClr val="accent6">
                    <a:lumMod val="50000"/>
                  </a:schemeClr>
                </a:solidFill>
              </a:rPr>
              <a:t> and </a:t>
            </a:r>
            <a:r>
              <a:rPr lang="en-IN" sz="2400" dirty="0" err="1">
                <a:solidFill>
                  <a:schemeClr val="accent6">
                    <a:lumMod val="50000"/>
                  </a:schemeClr>
                </a:solidFill>
              </a:rPr>
              <a:t>ridge_mse_values</a:t>
            </a:r>
            <a:r>
              <a:rPr lang="en-IN" sz="2400" dirty="0">
                <a:solidFill>
                  <a:schemeClr val="accent6">
                    <a:lumMod val="50000"/>
                  </a:schemeClr>
                </a:solidFill>
              </a:rPr>
              <a:t> to print the correct values</a:t>
            </a:r>
            <a:endParaRPr lang="en-IN" sz="2400" dirty="0"/>
          </a:p>
        </p:txBody>
      </p:sp>
      <p:pic>
        <p:nvPicPr>
          <p:cNvPr id="4" name="Picture 3">
            <a:extLst>
              <a:ext uri="{FF2B5EF4-FFF2-40B4-BE49-F238E27FC236}">
                <a16:creationId xmlns:a16="http://schemas.microsoft.com/office/drawing/2014/main" id="{76EDBF12-33FE-5B5D-DD93-EA3287CEA054}"/>
              </a:ext>
            </a:extLst>
          </p:cNvPr>
          <p:cNvPicPr>
            <a:picLocks noChangeAspect="1"/>
          </p:cNvPicPr>
          <p:nvPr/>
        </p:nvPicPr>
        <p:blipFill>
          <a:blip r:embed="rId2"/>
          <a:stretch>
            <a:fillRect/>
          </a:stretch>
        </p:blipFill>
        <p:spPr>
          <a:xfrm>
            <a:off x="600228" y="2317493"/>
            <a:ext cx="5210175" cy="3933825"/>
          </a:xfrm>
          <a:prstGeom prst="rect">
            <a:avLst/>
          </a:prstGeom>
        </p:spPr>
      </p:pic>
      <p:pic>
        <p:nvPicPr>
          <p:cNvPr id="5" name="Picture 4">
            <a:extLst>
              <a:ext uri="{FF2B5EF4-FFF2-40B4-BE49-F238E27FC236}">
                <a16:creationId xmlns:a16="http://schemas.microsoft.com/office/drawing/2014/main" id="{E2B2B04D-9711-6D0E-ACE4-53F8D6E8037A}"/>
              </a:ext>
            </a:extLst>
          </p:cNvPr>
          <p:cNvPicPr>
            <a:picLocks noChangeAspect="1"/>
          </p:cNvPicPr>
          <p:nvPr/>
        </p:nvPicPr>
        <p:blipFill>
          <a:blip r:embed="rId3"/>
          <a:stretch>
            <a:fillRect/>
          </a:stretch>
        </p:blipFill>
        <p:spPr>
          <a:xfrm>
            <a:off x="6191250" y="2317492"/>
            <a:ext cx="5295900" cy="3933825"/>
          </a:xfrm>
          <a:prstGeom prst="rect">
            <a:avLst/>
          </a:prstGeom>
        </p:spPr>
      </p:pic>
    </p:spTree>
    <p:extLst>
      <p:ext uri="{BB962C8B-B14F-4D97-AF65-F5344CB8AC3E}">
        <p14:creationId xmlns:p14="http://schemas.microsoft.com/office/powerpoint/2010/main" val="2022845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657409-8A9D-90B4-EC6C-1A6664B16D7E}"/>
              </a:ext>
            </a:extLst>
          </p:cNvPr>
          <p:cNvPicPr>
            <a:picLocks noChangeAspect="1"/>
          </p:cNvPicPr>
          <p:nvPr/>
        </p:nvPicPr>
        <p:blipFill>
          <a:blip r:embed="rId2"/>
          <a:stretch>
            <a:fillRect/>
          </a:stretch>
        </p:blipFill>
        <p:spPr>
          <a:xfrm>
            <a:off x="597619" y="1498035"/>
            <a:ext cx="5334000" cy="4333875"/>
          </a:xfrm>
          <a:prstGeom prst="rect">
            <a:avLst/>
          </a:prstGeom>
        </p:spPr>
      </p:pic>
      <p:sp>
        <p:nvSpPr>
          <p:cNvPr id="4" name="TextBox 3">
            <a:extLst>
              <a:ext uri="{FF2B5EF4-FFF2-40B4-BE49-F238E27FC236}">
                <a16:creationId xmlns:a16="http://schemas.microsoft.com/office/drawing/2014/main" id="{BC39841F-6A6A-333C-8040-6B40CFFF0AAD}"/>
              </a:ext>
            </a:extLst>
          </p:cNvPr>
          <p:cNvSpPr txBox="1"/>
          <p:nvPr/>
        </p:nvSpPr>
        <p:spPr>
          <a:xfrm>
            <a:off x="707923" y="533089"/>
            <a:ext cx="6096000" cy="461665"/>
          </a:xfrm>
          <a:prstGeom prst="rect">
            <a:avLst/>
          </a:prstGeom>
          <a:noFill/>
        </p:spPr>
        <p:txBody>
          <a:bodyPr wrap="square">
            <a:spAutoFit/>
          </a:bodyPr>
          <a:lstStyle/>
          <a:p>
            <a:r>
              <a:rPr lang="en-IN" sz="2400" dirty="0">
                <a:solidFill>
                  <a:schemeClr val="accent6">
                    <a:lumMod val="50000"/>
                  </a:schemeClr>
                </a:solidFill>
              </a:rPr>
              <a:t>Bootstrap for KNN Regression</a:t>
            </a:r>
          </a:p>
        </p:txBody>
      </p:sp>
      <p:pic>
        <p:nvPicPr>
          <p:cNvPr id="3" name="Picture 2">
            <a:extLst>
              <a:ext uri="{FF2B5EF4-FFF2-40B4-BE49-F238E27FC236}">
                <a16:creationId xmlns:a16="http://schemas.microsoft.com/office/drawing/2014/main" id="{06BCB056-3CC9-158A-7473-776C1FFF83F3}"/>
              </a:ext>
            </a:extLst>
          </p:cNvPr>
          <p:cNvPicPr>
            <a:picLocks noChangeAspect="1"/>
          </p:cNvPicPr>
          <p:nvPr/>
        </p:nvPicPr>
        <p:blipFill>
          <a:blip r:embed="rId3"/>
          <a:stretch>
            <a:fillRect/>
          </a:stretch>
        </p:blipFill>
        <p:spPr>
          <a:xfrm>
            <a:off x="6105833" y="1498035"/>
            <a:ext cx="5334462" cy="4334632"/>
          </a:xfrm>
          <a:prstGeom prst="rect">
            <a:avLst/>
          </a:prstGeom>
        </p:spPr>
      </p:pic>
      <p:sp>
        <p:nvSpPr>
          <p:cNvPr id="6" name="TextBox 5">
            <a:extLst>
              <a:ext uri="{FF2B5EF4-FFF2-40B4-BE49-F238E27FC236}">
                <a16:creationId xmlns:a16="http://schemas.microsoft.com/office/drawing/2014/main" id="{1074ECBD-9422-D3C4-5B96-7BE3BB06802C}"/>
              </a:ext>
            </a:extLst>
          </p:cNvPr>
          <p:cNvSpPr txBox="1"/>
          <p:nvPr/>
        </p:nvSpPr>
        <p:spPr>
          <a:xfrm>
            <a:off x="6105833" y="625422"/>
            <a:ext cx="6096000" cy="461665"/>
          </a:xfrm>
          <a:prstGeom prst="rect">
            <a:avLst/>
          </a:prstGeom>
          <a:noFill/>
        </p:spPr>
        <p:txBody>
          <a:bodyPr wrap="square">
            <a:spAutoFit/>
          </a:bodyPr>
          <a:lstStyle/>
          <a:p>
            <a:pPr marL="0" algn="l" rtl="0" eaLnBrk="1" latinLnBrk="0" hangingPunct="1">
              <a:spcBef>
                <a:spcPts val="0"/>
              </a:spcBef>
              <a:spcAft>
                <a:spcPts val="0"/>
              </a:spcAft>
            </a:pPr>
            <a:r>
              <a:rPr lang="en-IN" sz="2400" kern="1200" dirty="0">
                <a:solidFill>
                  <a:srgbClr val="722811"/>
                </a:solidFill>
                <a:effectLst/>
                <a:latin typeface="Century Gothic" panose="020B0502020202020204" pitchFamily="34" charset="0"/>
                <a:ea typeface="+mn-ea"/>
                <a:cs typeface="+mn-cs"/>
              </a:rPr>
              <a:t>Bootstrap for </a:t>
            </a:r>
            <a:r>
              <a:rPr lang="en-IN" sz="2400" dirty="0">
                <a:solidFill>
                  <a:srgbClr val="722811"/>
                </a:solidFill>
                <a:latin typeface="Century Gothic" panose="020B0502020202020204" pitchFamily="34" charset="0"/>
              </a:rPr>
              <a:t>Linear Regression</a:t>
            </a:r>
            <a:endParaRPr lang="en-IN" sz="2400" dirty="0">
              <a:effectLst/>
            </a:endParaRPr>
          </a:p>
        </p:txBody>
      </p:sp>
    </p:spTree>
    <p:extLst>
      <p:ext uri="{BB962C8B-B14F-4D97-AF65-F5344CB8AC3E}">
        <p14:creationId xmlns:p14="http://schemas.microsoft.com/office/powerpoint/2010/main" val="1419821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C948B-9CE1-5A85-0BEB-F4ADF2103895}"/>
              </a:ext>
            </a:extLst>
          </p:cNvPr>
          <p:cNvSpPr>
            <a:spLocks noGrp="1"/>
          </p:cNvSpPr>
          <p:nvPr>
            <p:ph idx="1"/>
          </p:nvPr>
        </p:nvSpPr>
        <p:spPr>
          <a:xfrm>
            <a:off x="489527" y="471055"/>
            <a:ext cx="10635673" cy="5563985"/>
          </a:xfrm>
        </p:spPr>
        <p:txBody>
          <a:bodyPr/>
          <a:lstStyle/>
          <a:p>
            <a:pPr marL="0" indent="0" algn="l">
              <a:buNone/>
            </a:pPr>
            <a:r>
              <a:rPr lang="en-US" sz="3600" dirty="0">
                <a:solidFill>
                  <a:srgbClr val="272C37"/>
                </a:solidFill>
                <a:latin typeface="Roboto" panose="02000000000000000000" pitchFamily="2" charset="0"/>
              </a:rPr>
              <a:t>W</a:t>
            </a:r>
            <a:r>
              <a:rPr lang="en-US" sz="3600" b="0" i="0" dirty="0">
                <a:solidFill>
                  <a:srgbClr val="272C37"/>
                </a:solidFill>
                <a:effectLst/>
                <a:latin typeface="Roboto" panose="02000000000000000000" pitchFamily="2" charset="0"/>
              </a:rPr>
              <a:t>hat is the Stock Market?</a:t>
            </a:r>
          </a:p>
          <a:p>
            <a:pPr marL="0" indent="0" algn="l">
              <a:buNone/>
            </a:pPr>
            <a:r>
              <a:rPr lang="en-US" sz="3200" b="0" i="0" dirty="0">
                <a:solidFill>
                  <a:schemeClr val="accent6">
                    <a:lumMod val="50000"/>
                  </a:schemeClr>
                </a:solidFill>
                <a:effectLst/>
                <a:latin typeface="Roboto" panose="02000000000000000000" pitchFamily="2" charset="0"/>
              </a:rPr>
              <a:t>A stock market is a public market where you can buy and sell shares for publicly listed companies. The stocks, also known as equities, represent ownership in the company. The stock exchange is the mediator that allows the buying and selling of shares. </a:t>
            </a:r>
          </a:p>
          <a:p>
            <a:pPr marL="0" indent="0">
              <a:buNone/>
            </a:pPr>
            <a:br>
              <a:rPr lang="en-US" sz="3200" dirty="0">
                <a:solidFill>
                  <a:schemeClr val="accent6">
                    <a:lumMod val="50000"/>
                  </a:schemeClr>
                </a:solidFill>
              </a:rPr>
            </a:br>
            <a:endParaRPr lang="en-IN" sz="3200" dirty="0">
              <a:solidFill>
                <a:schemeClr val="accent6">
                  <a:lumMod val="50000"/>
                </a:schemeClr>
              </a:solidFill>
            </a:endParaRPr>
          </a:p>
        </p:txBody>
      </p:sp>
      <p:pic>
        <p:nvPicPr>
          <p:cNvPr id="4" name="Picture 3">
            <a:extLst>
              <a:ext uri="{FF2B5EF4-FFF2-40B4-BE49-F238E27FC236}">
                <a16:creationId xmlns:a16="http://schemas.microsoft.com/office/drawing/2014/main" id="{223F3C0F-D0C5-3E4C-8A0E-291E464F36CB}"/>
              </a:ext>
            </a:extLst>
          </p:cNvPr>
          <p:cNvPicPr>
            <a:picLocks noChangeAspect="1"/>
          </p:cNvPicPr>
          <p:nvPr/>
        </p:nvPicPr>
        <p:blipFill>
          <a:blip r:embed="rId2"/>
          <a:stretch>
            <a:fillRect/>
          </a:stretch>
        </p:blipFill>
        <p:spPr>
          <a:xfrm>
            <a:off x="1339274" y="3666836"/>
            <a:ext cx="4054764" cy="2720109"/>
          </a:xfrm>
          <a:prstGeom prst="rect">
            <a:avLst/>
          </a:prstGeom>
          <a:ln w="88900" cap="sq" cmpd="thickThin">
            <a:solidFill>
              <a:srgbClr val="000000"/>
            </a:solidFill>
            <a:prstDash val="solid"/>
            <a:miter lim="800000"/>
          </a:ln>
          <a:effectLst>
            <a:innerShdw blurRad="76200">
              <a:srgbClr val="000000"/>
            </a:innerShdw>
          </a:effectLst>
        </p:spPr>
      </p:pic>
      <p:pic>
        <p:nvPicPr>
          <p:cNvPr id="2" name="Picture 1">
            <a:extLst>
              <a:ext uri="{FF2B5EF4-FFF2-40B4-BE49-F238E27FC236}">
                <a16:creationId xmlns:a16="http://schemas.microsoft.com/office/drawing/2014/main" id="{9483BC84-6FCD-D2F8-EF64-A3CE489B66B0}"/>
              </a:ext>
            </a:extLst>
          </p:cNvPr>
          <p:cNvPicPr>
            <a:picLocks noChangeAspect="1"/>
          </p:cNvPicPr>
          <p:nvPr/>
        </p:nvPicPr>
        <p:blipFill>
          <a:blip r:embed="rId3"/>
          <a:stretch>
            <a:fillRect/>
          </a:stretch>
        </p:blipFill>
        <p:spPr>
          <a:xfrm>
            <a:off x="6437745" y="3666836"/>
            <a:ext cx="4687455" cy="27201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2062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5E03D6-1EB4-ACA5-D236-A075A710125E}"/>
              </a:ext>
            </a:extLst>
          </p:cNvPr>
          <p:cNvSpPr txBox="1"/>
          <p:nvPr/>
        </p:nvSpPr>
        <p:spPr>
          <a:xfrm>
            <a:off x="451688" y="288114"/>
            <a:ext cx="11526982" cy="5416868"/>
          </a:xfrm>
          <a:prstGeom prst="rect">
            <a:avLst/>
          </a:prstGeom>
          <a:noFill/>
        </p:spPr>
        <p:txBody>
          <a:bodyPr wrap="square">
            <a:spAutoFit/>
          </a:bodyPr>
          <a:lstStyle/>
          <a:p>
            <a:r>
              <a:rPr lang="en-IN" sz="2000" dirty="0">
                <a:solidFill>
                  <a:schemeClr val="accent6">
                    <a:lumMod val="50000"/>
                  </a:schemeClr>
                </a:solidFill>
              </a:rPr>
              <a:t> </a:t>
            </a:r>
            <a:r>
              <a:rPr lang="en-IN" sz="2800" dirty="0" err="1">
                <a:solidFill>
                  <a:schemeClr val="accent6">
                    <a:lumMod val="50000"/>
                  </a:schemeClr>
                </a:solidFill>
              </a:rPr>
              <a:t>comparition</a:t>
            </a:r>
            <a:r>
              <a:rPr lang="en-IN" sz="2800" dirty="0">
                <a:solidFill>
                  <a:schemeClr val="accent6">
                    <a:lumMod val="50000"/>
                  </a:schemeClr>
                </a:solidFill>
              </a:rPr>
              <a:t>:</a:t>
            </a:r>
          </a:p>
          <a:p>
            <a:r>
              <a:rPr lang="en-IN" sz="2000" dirty="0">
                <a:solidFill>
                  <a:schemeClr val="accent6">
                    <a:lumMod val="50000"/>
                  </a:schemeClr>
                </a:solidFill>
              </a:rPr>
              <a:t>By comparing my model with some of  the model in Kaggle and google I found the they just read the data from dataset and did up to </a:t>
            </a:r>
            <a:r>
              <a:rPr lang="en-IN" sz="2000" dirty="0" err="1">
                <a:solidFill>
                  <a:schemeClr val="accent6">
                    <a:lumMod val="50000"/>
                  </a:schemeClr>
                </a:solidFill>
              </a:rPr>
              <a:t>mse,mape</a:t>
            </a:r>
            <a:r>
              <a:rPr lang="en-IN" sz="2000" dirty="0">
                <a:solidFill>
                  <a:schemeClr val="accent6">
                    <a:lumMod val="50000"/>
                  </a:schemeClr>
                </a:solidFill>
              </a:rPr>
              <a:t> ,</a:t>
            </a:r>
            <a:r>
              <a:rPr lang="en-IN" sz="2000" dirty="0" err="1">
                <a:solidFill>
                  <a:schemeClr val="accent6">
                    <a:lumMod val="50000"/>
                  </a:schemeClr>
                </a:solidFill>
              </a:rPr>
              <a:t>mae</a:t>
            </a:r>
            <a:r>
              <a:rPr lang="en-IN" sz="2000" dirty="0">
                <a:solidFill>
                  <a:schemeClr val="accent6">
                    <a:lumMod val="50000"/>
                  </a:schemeClr>
                </a:solidFill>
              </a:rPr>
              <a:t> only.</a:t>
            </a:r>
          </a:p>
          <a:p>
            <a:r>
              <a:rPr lang="en-IN" sz="2000" dirty="0">
                <a:solidFill>
                  <a:schemeClr val="accent6">
                    <a:lumMod val="50000"/>
                  </a:schemeClr>
                </a:solidFill>
              </a:rPr>
              <a:t>but I have done  </a:t>
            </a:r>
            <a:r>
              <a:rPr lang="en-IN" sz="2000" dirty="0" err="1">
                <a:solidFill>
                  <a:schemeClr val="accent6">
                    <a:lumMod val="50000"/>
                  </a:schemeClr>
                </a:solidFill>
              </a:rPr>
              <a:t>mse,mae,rmse,svm,knn,linear</a:t>
            </a:r>
            <a:r>
              <a:rPr lang="en-IN" sz="2000" dirty="0">
                <a:solidFill>
                  <a:schemeClr val="accent6">
                    <a:lumMod val="50000"/>
                  </a:schemeClr>
                </a:solidFill>
              </a:rPr>
              <a:t> </a:t>
            </a:r>
            <a:r>
              <a:rPr lang="en-IN" sz="2000" dirty="0" err="1">
                <a:solidFill>
                  <a:schemeClr val="accent6">
                    <a:lumMod val="50000"/>
                  </a:schemeClr>
                </a:solidFill>
              </a:rPr>
              <a:t>regression,lasso,ridge</a:t>
            </a:r>
            <a:r>
              <a:rPr lang="en-IN" sz="2000" dirty="0">
                <a:solidFill>
                  <a:schemeClr val="accent6">
                    <a:lumMod val="50000"/>
                  </a:schemeClr>
                </a:solidFill>
              </a:rPr>
              <a:t> and bootstrap</a:t>
            </a:r>
          </a:p>
          <a:p>
            <a:r>
              <a:rPr lang="en-IN" sz="2000" dirty="0">
                <a:solidFill>
                  <a:schemeClr val="accent6">
                    <a:lumMod val="50000"/>
                  </a:schemeClr>
                </a:solidFill>
              </a:rPr>
              <a:t>There my results:</a:t>
            </a:r>
          </a:p>
          <a:p>
            <a:r>
              <a:rPr lang="en-IN" sz="2000" dirty="0">
                <a:solidFill>
                  <a:schemeClr val="accent6">
                    <a:lumMod val="50000"/>
                  </a:schemeClr>
                </a:solidFill>
              </a:rPr>
              <a:t>Linear regression using bootstrap:</a:t>
            </a:r>
          </a:p>
          <a:p>
            <a:r>
              <a:rPr lang="en-US" sz="2000" b="0" i="0" dirty="0">
                <a:solidFill>
                  <a:schemeClr val="accent6">
                    <a:lumMod val="50000"/>
                  </a:schemeClr>
                </a:solidFill>
                <a:effectLst/>
                <a:latin typeface="Courier New" panose="02070309020205020404" pitchFamily="49" charset="0"/>
              </a:rPr>
              <a:t>Average Mean Squared Error (MSE): 1821.4641554843747 </a:t>
            </a:r>
          </a:p>
          <a:p>
            <a:r>
              <a:rPr lang="en-US" sz="2000" b="0" i="0" dirty="0">
                <a:solidFill>
                  <a:schemeClr val="accent6">
                    <a:lumMod val="50000"/>
                  </a:schemeClr>
                </a:solidFill>
                <a:effectLst/>
                <a:latin typeface="Courier New" panose="02070309020205020404" pitchFamily="49" charset="0"/>
              </a:rPr>
              <a:t>Average Coefficients: [ 25.16894544 -4.89148866 -6.55211314 -12.87306101</a:t>
            </a:r>
          </a:p>
          <a:p>
            <a:r>
              <a:rPr lang="en-US" sz="2000" b="0" i="0" dirty="0">
                <a:solidFill>
                  <a:schemeClr val="accent6">
                    <a:lumMod val="50000"/>
                  </a:schemeClr>
                </a:solidFill>
                <a:effectLst/>
                <a:latin typeface="Courier New" panose="02070309020205020404" pitchFamily="49" charset="0"/>
              </a:rPr>
              <a:t> -12.217967 ]</a:t>
            </a:r>
            <a:r>
              <a:rPr lang="en-IN" sz="2000" dirty="0">
                <a:solidFill>
                  <a:schemeClr val="accent6">
                    <a:lumMod val="50000"/>
                  </a:schemeClr>
                </a:solidFill>
              </a:rPr>
              <a:t>.</a:t>
            </a:r>
          </a:p>
          <a:p>
            <a:r>
              <a:rPr lang="en-IN" sz="2000" dirty="0">
                <a:solidFill>
                  <a:schemeClr val="accent6">
                    <a:lumMod val="50000"/>
                  </a:schemeClr>
                </a:solidFill>
              </a:rPr>
              <a:t>Lasso and ridge using bootstrap:</a:t>
            </a:r>
          </a:p>
          <a:p>
            <a:r>
              <a:rPr lang="en-IN" sz="2000" b="0" i="0" dirty="0" err="1">
                <a:solidFill>
                  <a:schemeClr val="accent6">
                    <a:lumMod val="50000"/>
                  </a:schemeClr>
                </a:solidFill>
                <a:effectLst/>
                <a:latin typeface="Courier New" panose="02070309020205020404" pitchFamily="49" charset="0"/>
              </a:rPr>
              <a:t>lasso_mse</a:t>
            </a:r>
            <a:r>
              <a:rPr lang="en-IN" sz="2000" b="0" i="0" dirty="0">
                <a:solidFill>
                  <a:schemeClr val="accent6">
                    <a:lumMod val="50000"/>
                  </a:schemeClr>
                </a:solidFill>
                <a:effectLst/>
                <a:latin typeface="Courier New" panose="02070309020205020404" pitchFamily="49" charset="0"/>
              </a:rPr>
              <a:t>: 1.429474182245677 </a:t>
            </a:r>
            <a:r>
              <a:rPr lang="en-IN" sz="2000" b="0" i="0" dirty="0" err="1">
                <a:solidFill>
                  <a:schemeClr val="accent6">
                    <a:lumMod val="50000"/>
                  </a:schemeClr>
                </a:solidFill>
                <a:effectLst/>
                <a:latin typeface="Courier New" panose="02070309020205020404" pitchFamily="49" charset="0"/>
              </a:rPr>
              <a:t>ridge_mse</a:t>
            </a:r>
            <a:r>
              <a:rPr lang="en-IN" sz="2000" b="0" i="0" dirty="0">
                <a:solidFill>
                  <a:schemeClr val="accent6">
                    <a:lumMod val="50000"/>
                  </a:schemeClr>
                </a:solidFill>
                <a:effectLst/>
                <a:latin typeface="Courier New" panose="02070309020205020404" pitchFamily="49" charset="0"/>
              </a:rPr>
              <a:t>: 0.04354676344524589</a:t>
            </a:r>
          </a:p>
          <a:p>
            <a:r>
              <a:rPr lang="en-IN" sz="2000" dirty="0">
                <a:solidFill>
                  <a:schemeClr val="accent6">
                    <a:lumMod val="50000"/>
                  </a:schemeClr>
                </a:solidFill>
                <a:latin typeface="Courier New" panose="02070309020205020404" pitchFamily="49" charset="0"/>
              </a:rPr>
              <a:t>Lasso and ridge:</a:t>
            </a:r>
            <a:endParaRPr lang="en-IN" sz="2000" b="0" i="0" dirty="0">
              <a:solidFill>
                <a:schemeClr val="accent6">
                  <a:lumMod val="50000"/>
                </a:schemeClr>
              </a:solidFill>
              <a:effectLst/>
              <a:latin typeface="Courier New" panose="02070309020205020404" pitchFamily="49" charset="0"/>
            </a:endParaRPr>
          </a:p>
          <a:p>
            <a:r>
              <a:rPr lang="en-IN" sz="2000" b="0" i="0" dirty="0">
                <a:solidFill>
                  <a:schemeClr val="accent6">
                    <a:lumMod val="50000"/>
                  </a:schemeClr>
                </a:solidFill>
                <a:effectLst/>
                <a:latin typeface="Courier New" panose="02070309020205020404" pitchFamily="49" charset="0"/>
              </a:rPr>
              <a:t>Lasso Regression MSE: 1.5766623872000551 Ridge Regression MSE: 0.051955943033180636</a:t>
            </a:r>
          </a:p>
          <a:p>
            <a:r>
              <a:rPr lang="en-IN" sz="2000" dirty="0" err="1">
                <a:solidFill>
                  <a:schemeClr val="accent6">
                    <a:lumMod val="50000"/>
                  </a:schemeClr>
                </a:solidFill>
                <a:latin typeface="Courier New" panose="02070309020205020404" pitchFamily="49" charset="0"/>
              </a:rPr>
              <a:t>Knn</a:t>
            </a:r>
            <a:r>
              <a:rPr lang="en-IN" sz="2000" dirty="0">
                <a:solidFill>
                  <a:schemeClr val="accent6">
                    <a:lumMod val="50000"/>
                  </a:schemeClr>
                </a:solidFill>
                <a:latin typeface="Courier New" panose="02070309020205020404" pitchFamily="49" charset="0"/>
              </a:rPr>
              <a:t>:</a:t>
            </a:r>
          </a:p>
          <a:p>
            <a:r>
              <a:rPr lang="en-US" sz="2000" b="0" i="0" dirty="0">
                <a:solidFill>
                  <a:schemeClr val="accent6">
                    <a:lumMod val="50000"/>
                  </a:schemeClr>
                </a:solidFill>
                <a:effectLst/>
                <a:latin typeface="Courier New" panose="02070309020205020404" pitchFamily="49" charset="0"/>
              </a:rPr>
              <a:t>Mean Squared Error (MSE): 6860177456184.0</a:t>
            </a:r>
            <a:endParaRPr lang="en-IN" sz="2000" dirty="0">
              <a:solidFill>
                <a:schemeClr val="accent6">
                  <a:lumMod val="50000"/>
                </a:schemeClr>
              </a:solidFill>
            </a:endParaRPr>
          </a:p>
          <a:p>
            <a:endParaRPr lang="en-IN" dirty="0"/>
          </a:p>
        </p:txBody>
      </p:sp>
    </p:spTree>
    <p:extLst>
      <p:ext uri="{BB962C8B-B14F-4D97-AF65-F5344CB8AC3E}">
        <p14:creationId xmlns:p14="http://schemas.microsoft.com/office/powerpoint/2010/main" val="4220554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31D20BD-C217-E97B-7B90-1CC1EEA2E5D3}"/>
              </a:ext>
            </a:extLst>
          </p:cNvPr>
          <p:cNvSpPr txBox="1"/>
          <p:nvPr/>
        </p:nvSpPr>
        <p:spPr>
          <a:xfrm>
            <a:off x="505210" y="412318"/>
            <a:ext cx="10957116" cy="400110"/>
          </a:xfrm>
          <a:prstGeom prst="rect">
            <a:avLst/>
          </a:prstGeom>
          <a:noFill/>
        </p:spPr>
        <p:txBody>
          <a:bodyPr wrap="square">
            <a:spAutoFit/>
          </a:bodyPr>
          <a:lstStyle/>
          <a:p>
            <a:r>
              <a:rPr lang="en-IN" sz="2000" dirty="0">
                <a:solidFill>
                  <a:schemeClr val="accent6">
                    <a:lumMod val="50000"/>
                  </a:schemeClr>
                </a:solidFill>
              </a:rPr>
              <a:t>                                                                           </a:t>
            </a:r>
            <a:endParaRPr lang="en-IN" sz="2800" dirty="0">
              <a:solidFill>
                <a:schemeClr val="accent6">
                  <a:lumMod val="50000"/>
                </a:schemeClr>
              </a:solidFill>
            </a:endParaRPr>
          </a:p>
        </p:txBody>
      </p:sp>
      <p:pic>
        <p:nvPicPr>
          <p:cNvPr id="13" name="Picture 12">
            <a:extLst>
              <a:ext uri="{FF2B5EF4-FFF2-40B4-BE49-F238E27FC236}">
                <a16:creationId xmlns:a16="http://schemas.microsoft.com/office/drawing/2014/main" id="{69D21ECF-EB1A-217A-FB69-FB77C4720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884" y="2150674"/>
            <a:ext cx="6597445" cy="35028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TextBox 14">
            <a:extLst>
              <a:ext uri="{FF2B5EF4-FFF2-40B4-BE49-F238E27FC236}">
                <a16:creationId xmlns:a16="http://schemas.microsoft.com/office/drawing/2014/main" id="{403CE84B-FED7-5FA8-5AF8-E3DD38CF6DE5}"/>
              </a:ext>
            </a:extLst>
          </p:cNvPr>
          <p:cNvSpPr txBox="1"/>
          <p:nvPr/>
        </p:nvSpPr>
        <p:spPr>
          <a:xfrm>
            <a:off x="4925960" y="1433814"/>
            <a:ext cx="6096000" cy="523220"/>
          </a:xfrm>
          <a:prstGeom prst="rect">
            <a:avLst/>
          </a:prstGeom>
          <a:noFill/>
        </p:spPr>
        <p:txBody>
          <a:bodyPr wrap="square">
            <a:spAutoFit/>
          </a:bodyPr>
          <a:lstStyle/>
          <a:p>
            <a:r>
              <a:rPr lang="en-IN" sz="2800" b="1" i="0" cap="all" dirty="0">
                <a:solidFill>
                  <a:schemeClr val="accent6">
                    <a:lumMod val="50000"/>
                  </a:schemeClr>
                </a:solidFill>
                <a:effectLst/>
                <a:latin typeface="Inter"/>
              </a:rPr>
              <a:t>FARES SAYAH </a:t>
            </a:r>
            <a:endParaRPr lang="en-IN" sz="2800" dirty="0">
              <a:solidFill>
                <a:schemeClr val="accent6">
                  <a:lumMod val="50000"/>
                </a:schemeClr>
              </a:solidFill>
            </a:endParaRPr>
          </a:p>
        </p:txBody>
      </p:sp>
    </p:spTree>
    <p:extLst>
      <p:ext uri="{BB962C8B-B14F-4D97-AF65-F5344CB8AC3E}">
        <p14:creationId xmlns:p14="http://schemas.microsoft.com/office/powerpoint/2010/main" val="183125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4576CA-9A7A-2980-DB67-944C1A481D46}"/>
              </a:ext>
            </a:extLst>
          </p:cNvPr>
          <p:cNvPicPr>
            <a:picLocks noChangeAspect="1"/>
          </p:cNvPicPr>
          <p:nvPr/>
        </p:nvPicPr>
        <p:blipFill>
          <a:blip r:embed="rId2"/>
          <a:stretch>
            <a:fillRect/>
          </a:stretch>
        </p:blipFill>
        <p:spPr>
          <a:xfrm>
            <a:off x="1189703" y="1978026"/>
            <a:ext cx="8436078" cy="43539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F4C1E1AD-B4F8-413C-D9A4-4D098528EB46}"/>
              </a:ext>
            </a:extLst>
          </p:cNvPr>
          <p:cNvSpPr txBox="1"/>
          <p:nvPr/>
        </p:nvSpPr>
        <p:spPr>
          <a:xfrm>
            <a:off x="4365522" y="1339334"/>
            <a:ext cx="6096000" cy="369332"/>
          </a:xfrm>
          <a:prstGeom prst="rect">
            <a:avLst/>
          </a:prstGeom>
          <a:noFill/>
        </p:spPr>
        <p:txBody>
          <a:bodyPr wrap="square">
            <a:spAutoFit/>
          </a:bodyPr>
          <a:lstStyle/>
          <a:p>
            <a:pPr algn="l"/>
            <a:r>
              <a:rPr lang="en-IN" sz="1800" b="0" i="0" dirty="0" err="1">
                <a:solidFill>
                  <a:schemeClr val="accent6">
                    <a:lumMod val="50000"/>
                  </a:schemeClr>
                </a:solidFill>
                <a:effectLst/>
                <a:latin typeface="Roboto" panose="02000000000000000000" pitchFamily="2" charset="0"/>
              </a:rPr>
              <a:t>Avijeet</a:t>
            </a:r>
            <a:r>
              <a:rPr lang="en-IN" sz="1800" b="0" i="0" dirty="0">
                <a:solidFill>
                  <a:schemeClr val="accent6">
                    <a:lumMod val="50000"/>
                  </a:schemeClr>
                </a:solidFill>
                <a:effectLst/>
                <a:latin typeface="Roboto" panose="02000000000000000000" pitchFamily="2" charset="0"/>
              </a:rPr>
              <a:t> Biswal</a:t>
            </a:r>
          </a:p>
        </p:txBody>
      </p:sp>
    </p:spTree>
    <p:extLst>
      <p:ext uri="{BB962C8B-B14F-4D97-AF65-F5344CB8AC3E}">
        <p14:creationId xmlns:p14="http://schemas.microsoft.com/office/powerpoint/2010/main" val="22090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47ED27-D489-DD2C-E851-91ED677CC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8" y="1182023"/>
            <a:ext cx="9615949" cy="5081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03B754E3-CD9E-5BB6-909C-535FFF150CD8}"/>
              </a:ext>
            </a:extLst>
          </p:cNvPr>
          <p:cNvSpPr txBox="1"/>
          <p:nvPr/>
        </p:nvSpPr>
        <p:spPr>
          <a:xfrm>
            <a:off x="4296697" y="612058"/>
            <a:ext cx="6096000" cy="369332"/>
          </a:xfrm>
          <a:prstGeom prst="rect">
            <a:avLst/>
          </a:prstGeom>
          <a:noFill/>
        </p:spPr>
        <p:txBody>
          <a:bodyPr wrap="square">
            <a:spAutoFit/>
          </a:bodyPr>
          <a:lstStyle/>
          <a:p>
            <a:r>
              <a:rPr lang="en-IN" sz="1800" b="1" i="0" cap="all">
                <a:solidFill>
                  <a:schemeClr val="accent6">
                    <a:lumMod val="50000"/>
                  </a:schemeClr>
                </a:solidFill>
                <a:effectLst/>
                <a:latin typeface="Inter"/>
              </a:rPr>
              <a:t>ABHISHEK BAGWAN</a:t>
            </a:r>
            <a:endParaRPr lang="en-IN" sz="1800" dirty="0">
              <a:solidFill>
                <a:schemeClr val="accent6">
                  <a:lumMod val="50000"/>
                </a:schemeClr>
              </a:solidFill>
            </a:endParaRPr>
          </a:p>
        </p:txBody>
      </p:sp>
    </p:spTree>
    <p:extLst>
      <p:ext uri="{BB962C8B-B14F-4D97-AF65-F5344CB8AC3E}">
        <p14:creationId xmlns:p14="http://schemas.microsoft.com/office/powerpoint/2010/main" val="9628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6176F-C173-5EF6-772D-ABA69EF602BC}"/>
              </a:ext>
            </a:extLst>
          </p:cNvPr>
          <p:cNvSpPr txBox="1"/>
          <p:nvPr/>
        </p:nvSpPr>
        <p:spPr>
          <a:xfrm>
            <a:off x="4758812" y="1417993"/>
            <a:ext cx="6096000" cy="400110"/>
          </a:xfrm>
          <a:prstGeom prst="rect">
            <a:avLst/>
          </a:prstGeom>
          <a:noFill/>
        </p:spPr>
        <p:txBody>
          <a:bodyPr wrap="square">
            <a:spAutoFit/>
          </a:bodyPr>
          <a:lstStyle/>
          <a:p>
            <a:r>
              <a:rPr lang="en-IN" sz="2000" dirty="0">
                <a:solidFill>
                  <a:schemeClr val="accent6">
                    <a:lumMod val="50000"/>
                  </a:schemeClr>
                </a:solidFill>
              </a:rPr>
              <a:t>ASHIOYAJOTHAM</a:t>
            </a:r>
          </a:p>
        </p:txBody>
      </p:sp>
      <p:pic>
        <p:nvPicPr>
          <p:cNvPr id="5" name="Picture 4">
            <a:extLst>
              <a:ext uri="{FF2B5EF4-FFF2-40B4-BE49-F238E27FC236}">
                <a16:creationId xmlns:a16="http://schemas.microsoft.com/office/drawing/2014/main" id="{A376F1CF-0FCF-8F57-54AD-DC15AD4E67D3}"/>
              </a:ext>
            </a:extLst>
          </p:cNvPr>
          <p:cNvPicPr>
            <a:picLocks noChangeAspect="1"/>
          </p:cNvPicPr>
          <p:nvPr/>
        </p:nvPicPr>
        <p:blipFill>
          <a:blip r:embed="rId2"/>
          <a:stretch>
            <a:fillRect/>
          </a:stretch>
        </p:blipFill>
        <p:spPr>
          <a:xfrm>
            <a:off x="2576051" y="2135751"/>
            <a:ext cx="6845095" cy="391539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9436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9B6EBB-A895-9427-1AC2-3F1C15650DE9}"/>
              </a:ext>
            </a:extLst>
          </p:cNvPr>
          <p:cNvSpPr txBox="1"/>
          <p:nvPr/>
        </p:nvSpPr>
        <p:spPr>
          <a:xfrm>
            <a:off x="567501" y="403578"/>
            <a:ext cx="10558915" cy="2954655"/>
          </a:xfrm>
          <a:prstGeom prst="rect">
            <a:avLst/>
          </a:prstGeom>
          <a:noFill/>
        </p:spPr>
        <p:txBody>
          <a:bodyPr wrap="square">
            <a:spAutoFit/>
          </a:bodyPr>
          <a:lstStyle/>
          <a:p>
            <a:pPr algn="l"/>
            <a:r>
              <a:rPr lang="en-US" sz="2800" b="0" i="0" dirty="0">
                <a:solidFill>
                  <a:schemeClr val="accent6">
                    <a:lumMod val="50000"/>
                  </a:schemeClr>
                </a:solidFill>
                <a:effectLst/>
                <a:latin typeface="Inter"/>
              </a:rPr>
              <a:t>Conclusion</a:t>
            </a:r>
          </a:p>
          <a:p>
            <a:pPr algn="l">
              <a:buFont typeface="Arial" panose="020B0604020202020204" pitchFamily="34" charset="0"/>
              <a:buChar char="•"/>
            </a:pPr>
            <a:r>
              <a:rPr lang="en-US" sz="2800" b="0" i="0" dirty="0">
                <a:solidFill>
                  <a:schemeClr val="accent6">
                    <a:lumMod val="50000"/>
                  </a:schemeClr>
                </a:solidFill>
                <a:effectLst/>
                <a:latin typeface="Inter"/>
              </a:rPr>
              <a:t>Stock Market Performance Analysis involves calculating moving averages, measuring volatility, conducting correlation analysis, and analyzing various aspects of the stock market to gain a deeper understanding of the factors that affect stock prices and the relationships between the stock prices of different companies</a:t>
            </a:r>
            <a:r>
              <a:rPr lang="en-US" b="0" i="0" dirty="0">
                <a:effectLst/>
                <a:latin typeface="Inter"/>
              </a:rPr>
              <a:t>.</a:t>
            </a:r>
          </a:p>
          <a:p>
            <a:pPr algn="l">
              <a:buFont typeface="Arial" panose="020B0604020202020204" pitchFamily="34" charset="0"/>
              <a:buChar char="•"/>
            </a:pPr>
            <a:endParaRPr lang="en-US" b="0" i="0" dirty="0">
              <a:effectLst/>
              <a:latin typeface="Inter"/>
            </a:endParaRPr>
          </a:p>
        </p:txBody>
      </p:sp>
      <p:sp>
        <p:nvSpPr>
          <p:cNvPr id="9" name="TextBox 8">
            <a:extLst>
              <a:ext uri="{FF2B5EF4-FFF2-40B4-BE49-F238E27FC236}">
                <a16:creationId xmlns:a16="http://schemas.microsoft.com/office/drawing/2014/main" id="{2FC7FFFF-11AD-DAE3-7E0C-4B43FA7F00DD}"/>
              </a:ext>
            </a:extLst>
          </p:cNvPr>
          <p:cNvSpPr txBox="1"/>
          <p:nvPr/>
        </p:nvSpPr>
        <p:spPr>
          <a:xfrm>
            <a:off x="674256" y="3251200"/>
            <a:ext cx="10452160" cy="1384995"/>
          </a:xfrm>
          <a:prstGeom prst="rect">
            <a:avLst/>
          </a:prstGeom>
          <a:noFill/>
        </p:spPr>
        <p:txBody>
          <a:bodyPr wrap="square">
            <a:spAutoFit/>
          </a:bodyPr>
          <a:lstStyle/>
          <a:p>
            <a:r>
              <a:rPr lang="en-IN" sz="2800" dirty="0">
                <a:solidFill>
                  <a:schemeClr val="accent6">
                    <a:lumMod val="50000"/>
                  </a:schemeClr>
                </a:solidFill>
              </a:rPr>
              <a:t>By doing there all methods I came to conclude that lasso regression and ridge regression using bootstrap is best fit model for my project</a:t>
            </a:r>
          </a:p>
        </p:txBody>
      </p:sp>
    </p:spTree>
    <p:extLst>
      <p:ext uri="{BB962C8B-B14F-4D97-AF65-F5344CB8AC3E}">
        <p14:creationId xmlns:p14="http://schemas.microsoft.com/office/powerpoint/2010/main" val="3236545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106F2-8A0A-E829-4746-6104116CEA72}"/>
              </a:ext>
            </a:extLst>
          </p:cNvPr>
          <p:cNvSpPr txBox="1"/>
          <p:nvPr/>
        </p:nvSpPr>
        <p:spPr>
          <a:xfrm>
            <a:off x="481781" y="935364"/>
            <a:ext cx="7973961" cy="1323439"/>
          </a:xfrm>
          <a:prstGeom prst="rect">
            <a:avLst/>
          </a:prstGeom>
          <a:noFill/>
        </p:spPr>
        <p:txBody>
          <a:bodyPr wrap="square">
            <a:spAutoFit/>
          </a:bodyPr>
          <a:lstStyle/>
          <a:p>
            <a:r>
              <a:rPr lang="en-IN" sz="2000" b="0" i="0" dirty="0">
                <a:solidFill>
                  <a:schemeClr val="accent6">
                    <a:lumMod val="50000"/>
                  </a:schemeClr>
                </a:solidFill>
                <a:effectLst/>
                <a:latin typeface="Courier New" panose="02070309020205020404" pitchFamily="49" charset="0"/>
              </a:rPr>
              <a:t>There are the  results of lasso regression and ridge regression using bootstrap method</a:t>
            </a:r>
          </a:p>
          <a:p>
            <a:r>
              <a:rPr lang="en-IN" sz="2000" b="0" i="0" dirty="0">
                <a:solidFill>
                  <a:schemeClr val="accent6">
                    <a:lumMod val="50000"/>
                  </a:schemeClr>
                </a:solidFill>
                <a:effectLst/>
                <a:latin typeface="Courier New" panose="02070309020205020404" pitchFamily="49" charset="0"/>
              </a:rPr>
              <a:t>Lasso</a:t>
            </a:r>
            <a:r>
              <a:rPr lang="en-IN" sz="2000" dirty="0">
                <a:solidFill>
                  <a:schemeClr val="accent6">
                    <a:lumMod val="50000"/>
                  </a:schemeClr>
                </a:solidFill>
                <a:latin typeface="Courier New" panose="02070309020205020404" pitchFamily="49" charset="0"/>
              </a:rPr>
              <a:t> </a:t>
            </a:r>
            <a:r>
              <a:rPr lang="en-IN" sz="2000" b="0" i="0" dirty="0" err="1">
                <a:solidFill>
                  <a:schemeClr val="accent6">
                    <a:lumMod val="50000"/>
                  </a:schemeClr>
                </a:solidFill>
                <a:effectLst/>
                <a:latin typeface="Courier New" panose="02070309020205020404" pitchFamily="49" charset="0"/>
              </a:rPr>
              <a:t>mse</a:t>
            </a:r>
            <a:r>
              <a:rPr lang="en-IN" sz="2000" b="0" i="0" dirty="0">
                <a:solidFill>
                  <a:schemeClr val="accent6">
                    <a:lumMod val="50000"/>
                  </a:schemeClr>
                </a:solidFill>
                <a:effectLst/>
                <a:latin typeface="Courier New" panose="02070309020205020404" pitchFamily="49" charset="0"/>
              </a:rPr>
              <a:t>: 1.429474182245677 </a:t>
            </a:r>
          </a:p>
          <a:p>
            <a:r>
              <a:rPr lang="en-IN" sz="2000" b="0" i="0" dirty="0">
                <a:solidFill>
                  <a:schemeClr val="accent6">
                    <a:lumMod val="50000"/>
                  </a:schemeClr>
                </a:solidFill>
                <a:effectLst/>
                <a:latin typeface="Courier New" panose="02070309020205020404" pitchFamily="49" charset="0"/>
              </a:rPr>
              <a:t>Ridge</a:t>
            </a:r>
            <a:r>
              <a:rPr lang="en-IN" sz="2000" dirty="0">
                <a:solidFill>
                  <a:schemeClr val="accent6">
                    <a:lumMod val="50000"/>
                  </a:schemeClr>
                </a:solidFill>
                <a:latin typeface="Courier New" panose="02070309020205020404" pitchFamily="49" charset="0"/>
              </a:rPr>
              <a:t> </a:t>
            </a:r>
            <a:r>
              <a:rPr lang="en-IN" sz="2000" b="0" i="0" dirty="0" err="1">
                <a:solidFill>
                  <a:schemeClr val="accent6">
                    <a:lumMod val="50000"/>
                  </a:schemeClr>
                </a:solidFill>
                <a:effectLst/>
                <a:latin typeface="Courier New" panose="02070309020205020404" pitchFamily="49" charset="0"/>
              </a:rPr>
              <a:t>mse</a:t>
            </a:r>
            <a:r>
              <a:rPr lang="en-IN" sz="2000" b="0" i="0" dirty="0">
                <a:solidFill>
                  <a:schemeClr val="accent6">
                    <a:lumMod val="50000"/>
                  </a:schemeClr>
                </a:solidFill>
                <a:effectLst/>
                <a:latin typeface="Courier New" panose="02070309020205020404" pitchFamily="49" charset="0"/>
              </a:rPr>
              <a:t>: 0.04354676344524589</a:t>
            </a:r>
            <a:endParaRPr lang="en-IN" sz="2000" dirty="0">
              <a:solidFill>
                <a:schemeClr val="accent6">
                  <a:lumMod val="50000"/>
                </a:schemeClr>
              </a:solidFill>
            </a:endParaRPr>
          </a:p>
        </p:txBody>
      </p:sp>
    </p:spTree>
    <p:extLst>
      <p:ext uri="{BB962C8B-B14F-4D97-AF65-F5344CB8AC3E}">
        <p14:creationId xmlns:p14="http://schemas.microsoft.com/office/powerpoint/2010/main" val="511617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407838-3712-8982-7B6A-7055420096B9}"/>
              </a:ext>
            </a:extLst>
          </p:cNvPr>
          <p:cNvSpPr txBox="1"/>
          <p:nvPr/>
        </p:nvSpPr>
        <p:spPr>
          <a:xfrm>
            <a:off x="526473" y="775854"/>
            <a:ext cx="10677237" cy="5878532"/>
          </a:xfrm>
          <a:prstGeom prst="rect">
            <a:avLst/>
          </a:prstGeom>
          <a:noFill/>
        </p:spPr>
        <p:txBody>
          <a:bodyPr wrap="square">
            <a:spAutoFit/>
          </a:bodyPr>
          <a:lstStyle/>
          <a:p>
            <a:r>
              <a:rPr lang="en-US" sz="3200" dirty="0">
                <a:solidFill>
                  <a:schemeClr val="accent6">
                    <a:lumMod val="50000"/>
                  </a:schemeClr>
                </a:solidFill>
              </a:rPr>
              <a:t>This is the explanation that what I did in my project code(</a:t>
            </a:r>
            <a:r>
              <a:rPr lang="en-US" sz="3200" b="0" i="0" dirty="0">
                <a:solidFill>
                  <a:schemeClr val="accent6">
                    <a:lumMod val="50000"/>
                  </a:schemeClr>
                </a:solidFill>
                <a:effectLst/>
                <a:latin typeface="Inter"/>
              </a:rPr>
              <a:t>Conclusion</a:t>
            </a:r>
            <a:r>
              <a:rPr lang="en-US" sz="3200" dirty="0">
                <a:solidFill>
                  <a:schemeClr val="accent6">
                    <a:lumMod val="50000"/>
                  </a:schemeClr>
                </a:solidFill>
              </a:rPr>
              <a:t> of code).</a:t>
            </a:r>
            <a:endParaRPr lang="en-US" sz="2800" dirty="0">
              <a:solidFill>
                <a:schemeClr val="accent6">
                  <a:lumMod val="50000"/>
                </a:schemeClr>
              </a:solidFill>
            </a:endParaRPr>
          </a:p>
          <a:p>
            <a:r>
              <a:rPr lang="en-US" sz="3200" dirty="0">
                <a:solidFill>
                  <a:schemeClr val="accent6">
                    <a:lumMod val="50000"/>
                  </a:schemeClr>
                </a:solidFill>
              </a:rPr>
              <a:t>1.Reading Data:</a:t>
            </a:r>
          </a:p>
          <a:p>
            <a:r>
              <a:rPr lang="en-US" sz="2400" dirty="0">
                <a:solidFill>
                  <a:schemeClr val="accent6">
                    <a:lumMod val="50000"/>
                  </a:schemeClr>
                </a:solidFill>
              </a:rPr>
              <a:t>It imports the pandas library and reads a CSV file located at "/content/stock(</a:t>
            </a:r>
            <a:r>
              <a:rPr lang="en-US" sz="2400" dirty="0" err="1">
                <a:solidFill>
                  <a:schemeClr val="accent6">
                    <a:lumMod val="50000"/>
                  </a:schemeClr>
                </a:solidFill>
              </a:rPr>
              <a:t>stml</a:t>
            </a:r>
            <a:r>
              <a:rPr lang="en-US" sz="2400" dirty="0">
                <a:solidFill>
                  <a:schemeClr val="accent6">
                    <a:lumMod val="50000"/>
                  </a:schemeClr>
                </a:solidFill>
              </a:rPr>
              <a:t>).zip" into a </a:t>
            </a:r>
            <a:r>
              <a:rPr lang="en-US" sz="2400" dirty="0" err="1">
                <a:solidFill>
                  <a:schemeClr val="accent6">
                    <a:lumMod val="50000"/>
                  </a:schemeClr>
                </a:solidFill>
              </a:rPr>
              <a:t>DataFrame</a:t>
            </a:r>
            <a:r>
              <a:rPr lang="en-US" sz="2400" dirty="0">
                <a:solidFill>
                  <a:schemeClr val="accent6">
                    <a:lumMod val="50000"/>
                  </a:schemeClr>
                </a:solidFill>
              </a:rPr>
              <a:t> 'a’.</a:t>
            </a:r>
          </a:p>
          <a:p>
            <a:r>
              <a:rPr lang="en-US" sz="3200" dirty="0">
                <a:solidFill>
                  <a:schemeClr val="accent6">
                    <a:lumMod val="50000"/>
                  </a:schemeClr>
                </a:solidFill>
              </a:rPr>
              <a:t>2.Data Preprocessing:</a:t>
            </a:r>
          </a:p>
          <a:p>
            <a:r>
              <a:rPr lang="en-US" sz="2400" dirty="0">
                <a:solidFill>
                  <a:schemeClr val="accent6">
                    <a:lumMod val="50000"/>
                  </a:schemeClr>
                </a:solidFill>
              </a:rPr>
              <a:t>It seems to be trying to replace values in the 'Ticker' column with numerical values (0, 1, 2, or 3) based on specific mappings. However, there's an issue with the placement of this code snippet, as it should be after reading the data.</a:t>
            </a:r>
          </a:p>
          <a:p>
            <a:r>
              <a:rPr lang="en-US" sz="3200" dirty="0">
                <a:solidFill>
                  <a:schemeClr val="accent6">
                    <a:lumMod val="50000"/>
                  </a:schemeClr>
                </a:solidFill>
              </a:rPr>
              <a:t>3.Data Visualization:</a:t>
            </a:r>
          </a:p>
          <a:p>
            <a:r>
              <a:rPr lang="en-US" sz="2400" dirty="0">
                <a:solidFill>
                  <a:schemeClr val="accent6">
                    <a:lumMod val="50000"/>
                  </a:schemeClr>
                </a:solidFill>
              </a:rPr>
              <a:t>It uses matplotlib to create histograms for each column in the 'data' </a:t>
            </a:r>
            <a:r>
              <a:rPr lang="en-US" sz="2400" dirty="0" err="1">
                <a:solidFill>
                  <a:schemeClr val="accent6">
                    <a:lumMod val="50000"/>
                  </a:schemeClr>
                </a:solidFill>
              </a:rPr>
              <a:t>DataFrame</a:t>
            </a:r>
            <a:r>
              <a:rPr lang="en-US" sz="2400" dirty="0">
                <a:solidFill>
                  <a:schemeClr val="accent6">
                    <a:lumMod val="50000"/>
                  </a:schemeClr>
                </a:solidFill>
              </a:rPr>
              <a:t>. The histograms show the distribution of data in each column.</a:t>
            </a:r>
          </a:p>
        </p:txBody>
      </p:sp>
    </p:spTree>
    <p:extLst>
      <p:ext uri="{BB962C8B-B14F-4D97-AF65-F5344CB8AC3E}">
        <p14:creationId xmlns:p14="http://schemas.microsoft.com/office/powerpoint/2010/main" val="1055231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543362-03C6-1549-F58A-8DF9E5183E79}"/>
              </a:ext>
            </a:extLst>
          </p:cNvPr>
          <p:cNvSpPr txBox="1"/>
          <p:nvPr/>
        </p:nvSpPr>
        <p:spPr>
          <a:xfrm>
            <a:off x="628073" y="609602"/>
            <a:ext cx="10658763" cy="5632311"/>
          </a:xfrm>
          <a:prstGeom prst="rect">
            <a:avLst/>
          </a:prstGeom>
          <a:noFill/>
        </p:spPr>
        <p:txBody>
          <a:bodyPr wrap="square">
            <a:spAutoFit/>
          </a:bodyPr>
          <a:lstStyle/>
          <a:p>
            <a:pPr algn="l"/>
            <a:r>
              <a:rPr lang="en-US" sz="3200" b="0" i="0" dirty="0">
                <a:solidFill>
                  <a:schemeClr val="accent6">
                    <a:lumMod val="50000"/>
                  </a:schemeClr>
                </a:solidFill>
                <a:effectLst/>
                <a:latin typeface="Söhne"/>
              </a:rPr>
              <a:t>4.Machine Learning:</a:t>
            </a:r>
          </a:p>
          <a:p>
            <a:pPr marL="742950" lvl="1" indent="-285750" algn="l">
              <a:buFont typeface="+mj-lt"/>
              <a:buAutoNum type="arabicPeriod"/>
            </a:pPr>
            <a:r>
              <a:rPr lang="en-US" sz="2800" b="0" i="0" dirty="0">
                <a:solidFill>
                  <a:schemeClr val="accent6">
                    <a:lumMod val="50000"/>
                  </a:schemeClr>
                </a:solidFill>
                <a:effectLst/>
                <a:latin typeface="Söhne"/>
              </a:rPr>
              <a:t>It splits the data into training and testing sets.</a:t>
            </a:r>
          </a:p>
          <a:p>
            <a:pPr marL="742950" lvl="1" indent="-285750" algn="l">
              <a:buFont typeface="+mj-lt"/>
              <a:buAutoNum type="arabicPeriod"/>
            </a:pPr>
            <a:r>
              <a:rPr lang="en-US" sz="2800" b="0" i="0" dirty="0">
                <a:solidFill>
                  <a:schemeClr val="accent6">
                    <a:lumMod val="50000"/>
                  </a:schemeClr>
                </a:solidFill>
                <a:effectLst/>
                <a:latin typeface="Söhne"/>
              </a:rPr>
              <a:t>It initializes a Linear Regression model and fits it to the training data, then makes predictions on the test data.</a:t>
            </a:r>
          </a:p>
          <a:p>
            <a:pPr marL="742950" lvl="1" indent="-285750" algn="l">
              <a:buFont typeface="+mj-lt"/>
              <a:buAutoNum type="arabicPeriod"/>
            </a:pPr>
            <a:r>
              <a:rPr lang="en-US" sz="2800" b="0" i="0" dirty="0">
                <a:solidFill>
                  <a:schemeClr val="accent6">
                    <a:lumMod val="50000"/>
                  </a:schemeClr>
                </a:solidFill>
                <a:effectLst/>
                <a:latin typeface="Söhne"/>
              </a:rPr>
              <a:t>It calculates and prints various regression metrics such as Mean Absolute Error (MAE), Mean Squared Error (MSE), Root Mean Squared Error (RMSE), and  for the linear regression model.</a:t>
            </a:r>
          </a:p>
          <a:p>
            <a:pPr marL="742950" lvl="1" indent="-285750" algn="l">
              <a:buFont typeface="+mj-lt"/>
              <a:buAutoNum type="arabicPeriod"/>
            </a:pPr>
            <a:r>
              <a:rPr lang="en-US" sz="2800" b="0" i="0" dirty="0">
                <a:solidFill>
                  <a:schemeClr val="accent6">
                    <a:lumMod val="50000"/>
                  </a:schemeClr>
                </a:solidFill>
                <a:effectLst/>
                <a:latin typeface="Söhne"/>
              </a:rPr>
              <a:t>It also initializes a Support Vector Regressor (SVR) model with some hyperparameters but doesn't use the ‘</a:t>
            </a:r>
            <a:r>
              <a:rPr lang="en-US" sz="2800" b="0" i="0" dirty="0" err="1">
                <a:solidFill>
                  <a:schemeClr val="accent6">
                    <a:lumMod val="50000"/>
                  </a:schemeClr>
                </a:solidFill>
                <a:effectLst/>
                <a:latin typeface="Söhne"/>
              </a:rPr>
              <a:t>x_train</a:t>
            </a:r>
            <a:r>
              <a:rPr lang="en-US" sz="2800" b="0" i="0" dirty="0">
                <a:solidFill>
                  <a:schemeClr val="accent6">
                    <a:lumMod val="50000"/>
                  </a:schemeClr>
                </a:solidFill>
                <a:effectLst/>
                <a:latin typeface="Söhne"/>
              </a:rPr>
              <a:t>' and '</a:t>
            </a:r>
            <a:r>
              <a:rPr lang="en-US" sz="2800" b="0" i="0" dirty="0" err="1">
                <a:solidFill>
                  <a:schemeClr val="accent6">
                    <a:lumMod val="50000"/>
                  </a:schemeClr>
                </a:solidFill>
                <a:effectLst/>
                <a:latin typeface="Söhne"/>
              </a:rPr>
              <a:t>y_train</a:t>
            </a:r>
            <a:r>
              <a:rPr lang="en-US" sz="2800" b="0" i="0" dirty="0">
                <a:solidFill>
                  <a:schemeClr val="accent6">
                    <a:lumMod val="50000"/>
                  </a:schemeClr>
                </a:solidFill>
                <a:effectLst/>
                <a:latin typeface="Söhne"/>
              </a:rPr>
              <a:t>' variables that are undefined.</a:t>
            </a:r>
          </a:p>
          <a:p>
            <a:pPr marL="742950" lvl="1" indent="-285750" algn="l">
              <a:buFont typeface="+mj-lt"/>
              <a:buAutoNum type="arabicPeriod"/>
            </a:pPr>
            <a:r>
              <a:rPr lang="en-US" sz="2800" b="0" i="0" dirty="0">
                <a:solidFill>
                  <a:schemeClr val="accent6">
                    <a:lumMod val="50000"/>
                  </a:schemeClr>
                </a:solidFill>
                <a:effectLst/>
                <a:latin typeface="Söhne"/>
              </a:rPr>
              <a:t>It imports necessary libraries for machine learning from </a:t>
            </a:r>
            <a:r>
              <a:rPr lang="en-US" sz="2800" b="0" i="0" dirty="0" err="1">
                <a:solidFill>
                  <a:schemeClr val="accent6">
                    <a:lumMod val="50000"/>
                  </a:schemeClr>
                </a:solidFill>
                <a:effectLst/>
                <a:latin typeface="Söhne"/>
              </a:rPr>
              <a:t>scikitlearn</a:t>
            </a:r>
            <a:r>
              <a:rPr lang="en-US" sz="2800" b="0" i="0" dirty="0">
                <a:solidFill>
                  <a:schemeClr val="accent6">
                    <a:lumMod val="50000"/>
                  </a:schemeClr>
                </a:solidFill>
                <a:effectLst/>
                <a:latin typeface="Söhne"/>
              </a:rPr>
              <a:t>.</a:t>
            </a:r>
          </a:p>
          <a:p>
            <a:br>
              <a:rPr lang="en-US" sz="2400" dirty="0">
                <a:solidFill>
                  <a:schemeClr val="accent6">
                    <a:lumMod val="50000"/>
                  </a:schemeClr>
                </a:solidFill>
              </a:rPr>
            </a:br>
            <a:endParaRPr lang="en-IN" sz="2400" dirty="0">
              <a:solidFill>
                <a:schemeClr val="accent6">
                  <a:lumMod val="50000"/>
                </a:schemeClr>
              </a:solidFill>
            </a:endParaRPr>
          </a:p>
        </p:txBody>
      </p:sp>
    </p:spTree>
    <p:extLst>
      <p:ext uri="{BB962C8B-B14F-4D97-AF65-F5344CB8AC3E}">
        <p14:creationId xmlns:p14="http://schemas.microsoft.com/office/powerpoint/2010/main" val="1678699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C962B5-AFB6-52E7-68CE-8ED5279F24E2}"/>
              </a:ext>
            </a:extLst>
          </p:cNvPr>
          <p:cNvSpPr txBox="1"/>
          <p:nvPr/>
        </p:nvSpPr>
        <p:spPr>
          <a:xfrm>
            <a:off x="683491" y="735955"/>
            <a:ext cx="9901382" cy="4524315"/>
          </a:xfrm>
          <a:prstGeom prst="rect">
            <a:avLst/>
          </a:prstGeom>
          <a:noFill/>
        </p:spPr>
        <p:txBody>
          <a:bodyPr wrap="square">
            <a:spAutoFit/>
          </a:bodyPr>
          <a:lstStyle/>
          <a:p>
            <a:pPr algn="l"/>
            <a:r>
              <a:rPr lang="en-US" sz="3200" b="0" i="0" dirty="0">
                <a:solidFill>
                  <a:schemeClr val="accent6">
                    <a:lumMod val="50000"/>
                  </a:schemeClr>
                </a:solidFill>
                <a:effectLst/>
                <a:latin typeface="Söhne"/>
              </a:rPr>
              <a:t>5</a:t>
            </a:r>
            <a:r>
              <a:rPr lang="en-US" b="0" i="0" dirty="0">
                <a:solidFill>
                  <a:schemeClr val="accent6">
                    <a:lumMod val="50000"/>
                  </a:schemeClr>
                </a:solidFill>
                <a:effectLst/>
                <a:latin typeface="Söhne"/>
              </a:rPr>
              <a:t>.</a:t>
            </a:r>
            <a:r>
              <a:rPr lang="en-US" sz="3200" b="0" i="0" dirty="0">
                <a:solidFill>
                  <a:schemeClr val="accent6">
                    <a:lumMod val="50000"/>
                  </a:schemeClr>
                </a:solidFill>
                <a:effectLst/>
                <a:latin typeface="Söhne"/>
              </a:rPr>
              <a:t>Data Scaling:</a:t>
            </a:r>
          </a:p>
          <a:p>
            <a:pPr marL="742950" lvl="1" indent="-285750" algn="l">
              <a:buFont typeface="+mj-lt"/>
              <a:buAutoNum type="arabicPeriod"/>
            </a:pPr>
            <a:r>
              <a:rPr lang="en-US" sz="2800" b="0" i="0" dirty="0">
                <a:solidFill>
                  <a:schemeClr val="accent6">
                    <a:lumMod val="50000"/>
                  </a:schemeClr>
                </a:solidFill>
                <a:effectLst/>
                <a:latin typeface="Söhne"/>
              </a:rPr>
              <a:t>It attempts to scale the 'x' data using </a:t>
            </a:r>
            <a:r>
              <a:rPr lang="en-US" sz="2800" b="0" i="0" dirty="0" err="1">
                <a:solidFill>
                  <a:schemeClr val="accent6">
                    <a:lumMod val="50000"/>
                  </a:schemeClr>
                </a:solidFill>
                <a:effectLst/>
                <a:latin typeface="Söhne"/>
              </a:rPr>
              <a:t>MinMaxScaler</a:t>
            </a:r>
            <a:r>
              <a:rPr lang="en-US" sz="2800" b="0" i="0" dirty="0">
                <a:solidFill>
                  <a:schemeClr val="accent6">
                    <a:lumMod val="50000"/>
                  </a:schemeClr>
                </a:solidFill>
                <a:effectLst/>
                <a:latin typeface="Söhne"/>
              </a:rPr>
              <a:t>.</a:t>
            </a:r>
          </a:p>
          <a:p>
            <a:pPr algn="l"/>
            <a:r>
              <a:rPr lang="en-US" sz="3200" b="0" i="0" dirty="0">
                <a:solidFill>
                  <a:schemeClr val="accent6">
                    <a:lumMod val="50000"/>
                  </a:schemeClr>
                </a:solidFill>
                <a:effectLst/>
                <a:latin typeface="Söhne"/>
              </a:rPr>
              <a:t>6.More Machine Learning</a:t>
            </a:r>
            <a:r>
              <a:rPr lang="en-US" b="0" i="0" dirty="0">
                <a:solidFill>
                  <a:schemeClr val="accent6">
                    <a:lumMod val="50000"/>
                  </a:schemeClr>
                </a:solidFill>
                <a:effectLst/>
                <a:latin typeface="Söhne"/>
              </a:rPr>
              <a:t>:</a:t>
            </a:r>
          </a:p>
          <a:p>
            <a:pPr marL="742950" lvl="1" indent="-285750" algn="l">
              <a:buFont typeface="+mj-lt"/>
              <a:buAutoNum type="arabicPeriod"/>
            </a:pPr>
            <a:r>
              <a:rPr lang="en-US" sz="2800" b="0" i="0" dirty="0">
                <a:solidFill>
                  <a:schemeClr val="accent6">
                    <a:lumMod val="50000"/>
                  </a:schemeClr>
                </a:solidFill>
                <a:effectLst/>
                <a:latin typeface="Söhne"/>
              </a:rPr>
              <a:t>It splits the scaled data into training and testing sets.</a:t>
            </a:r>
          </a:p>
          <a:p>
            <a:pPr marL="742950" lvl="1" indent="-285750" algn="l">
              <a:buFont typeface="+mj-lt"/>
              <a:buAutoNum type="arabicPeriod"/>
            </a:pPr>
            <a:r>
              <a:rPr lang="en-US" sz="2800" b="0" i="0" dirty="0">
                <a:solidFill>
                  <a:schemeClr val="accent6">
                    <a:lumMod val="50000"/>
                  </a:schemeClr>
                </a:solidFill>
                <a:effectLst/>
                <a:latin typeface="Söhne"/>
              </a:rPr>
              <a:t>It initializes another Linear Regression model and fits it to the training data.</a:t>
            </a:r>
          </a:p>
          <a:p>
            <a:pPr marL="742950" lvl="1" indent="-285750" algn="l">
              <a:buFont typeface="+mj-lt"/>
              <a:buAutoNum type="arabicPeriod"/>
            </a:pPr>
            <a:r>
              <a:rPr lang="en-US" sz="2800" b="0" i="0" dirty="0">
                <a:solidFill>
                  <a:schemeClr val="accent6">
                    <a:lumMod val="50000"/>
                  </a:schemeClr>
                </a:solidFill>
                <a:effectLst/>
                <a:latin typeface="Söhne"/>
              </a:rPr>
              <a:t>It makes predictions using the SVM classifier and calculates regression metrics (MAE, MSE, RMSE) for this model.</a:t>
            </a:r>
          </a:p>
          <a:p>
            <a:br>
              <a:rPr lang="en-US" sz="2800" dirty="0"/>
            </a:br>
            <a:endParaRPr lang="en-IN" sz="2800" dirty="0"/>
          </a:p>
        </p:txBody>
      </p:sp>
    </p:spTree>
    <p:extLst>
      <p:ext uri="{BB962C8B-B14F-4D97-AF65-F5344CB8AC3E}">
        <p14:creationId xmlns:p14="http://schemas.microsoft.com/office/powerpoint/2010/main" val="176787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A1C84-DE98-2D24-83EF-0A4A198F60EB}"/>
              </a:ext>
            </a:extLst>
          </p:cNvPr>
          <p:cNvSpPr>
            <a:spLocks noGrp="1"/>
          </p:cNvSpPr>
          <p:nvPr>
            <p:ph idx="1"/>
          </p:nvPr>
        </p:nvSpPr>
        <p:spPr>
          <a:xfrm>
            <a:off x="378691" y="424873"/>
            <a:ext cx="10746509" cy="6022109"/>
          </a:xfrm>
        </p:spPr>
        <p:txBody>
          <a:bodyPr/>
          <a:lstStyle/>
          <a:p>
            <a:pPr marL="0" indent="0" algn="l">
              <a:buNone/>
            </a:pPr>
            <a:r>
              <a:rPr lang="en-US" sz="4400" b="0" i="0" dirty="0">
                <a:solidFill>
                  <a:srgbClr val="272C37"/>
                </a:solidFill>
                <a:effectLst/>
                <a:latin typeface="Roboto" panose="02000000000000000000" pitchFamily="2" charset="0"/>
              </a:rPr>
              <a:t>Importance of Stock Market</a:t>
            </a:r>
          </a:p>
          <a:p>
            <a:pPr algn="l">
              <a:buFont typeface="Arial" panose="020B0604020202020204" pitchFamily="34" charset="0"/>
              <a:buChar char="•"/>
            </a:pPr>
            <a:r>
              <a:rPr lang="en-US" sz="3600" b="0" i="0" dirty="0">
                <a:solidFill>
                  <a:schemeClr val="accent6">
                    <a:lumMod val="50000"/>
                  </a:schemeClr>
                </a:solidFill>
                <a:effectLst/>
                <a:latin typeface="Roboto" panose="02000000000000000000" pitchFamily="2" charset="0"/>
              </a:rPr>
              <a:t>Stock markets help companies to raise capital.</a:t>
            </a:r>
          </a:p>
          <a:p>
            <a:pPr algn="l">
              <a:buFont typeface="Arial" panose="020B0604020202020204" pitchFamily="34" charset="0"/>
              <a:buChar char="•"/>
            </a:pPr>
            <a:r>
              <a:rPr lang="en-US" sz="3600" b="0" i="0" dirty="0">
                <a:solidFill>
                  <a:schemeClr val="accent6">
                    <a:lumMod val="50000"/>
                  </a:schemeClr>
                </a:solidFill>
                <a:effectLst/>
                <a:latin typeface="Roboto" panose="02000000000000000000" pitchFamily="2" charset="0"/>
              </a:rPr>
              <a:t>It helps generate personal wealth.</a:t>
            </a:r>
          </a:p>
          <a:p>
            <a:pPr algn="l">
              <a:buFont typeface="Arial" panose="020B0604020202020204" pitchFamily="34" charset="0"/>
              <a:buChar char="•"/>
            </a:pPr>
            <a:r>
              <a:rPr lang="en-US" sz="3600" b="0" i="0" dirty="0">
                <a:solidFill>
                  <a:schemeClr val="accent6">
                    <a:lumMod val="50000"/>
                  </a:schemeClr>
                </a:solidFill>
                <a:effectLst/>
                <a:latin typeface="Roboto" panose="02000000000000000000" pitchFamily="2" charset="0"/>
              </a:rPr>
              <a:t>Stock markets serve as an indicator of the state of the economy.</a:t>
            </a:r>
          </a:p>
          <a:p>
            <a:pPr algn="l">
              <a:buFont typeface="Arial" panose="020B0604020202020204" pitchFamily="34" charset="0"/>
              <a:buChar char="•"/>
            </a:pPr>
            <a:r>
              <a:rPr lang="en-US" sz="3600" b="0" i="0" dirty="0">
                <a:solidFill>
                  <a:schemeClr val="accent6">
                    <a:lumMod val="50000"/>
                  </a:schemeClr>
                </a:solidFill>
                <a:effectLst/>
                <a:latin typeface="Roboto" panose="02000000000000000000" pitchFamily="2" charset="0"/>
              </a:rPr>
              <a:t>It is a widely used source for people to invest money in companies with high growth potential.</a:t>
            </a:r>
          </a:p>
          <a:p>
            <a:endParaRPr lang="en-IN" dirty="0"/>
          </a:p>
        </p:txBody>
      </p:sp>
    </p:spTree>
    <p:extLst>
      <p:ext uri="{BB962C8B-B14F-4D97-AF65-F5344CB8AC3E}">
        <p14:creationId xmlns:p14="http://schemas.microsoft.com/office/powerpoint/2010/main" val="3891261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24C230-A5A4-4F4C-9149-17A557E5E3E3}"/>
              </a:ext>
            </a:extLst>
          </p:cNvPr>
          <p:cNvSpPr txBox="1"/>
          <p:nvPr/>
        </p:nvSpPr>
        <p:spPr>
          <a:xfrm>
            <a:off x="334297" y="353961"/>
            <a:ext cx="11208774" cy="5232202"/>
          </a:xfrm>
          <a:prstGeom prst="rect">
            <a:avLst/>
          </a:prstGeom>
          <a:noFill/>
        </p:spPr>
        <p:txBody>
          <a:bodyPr wrap="square">
            <a:spAutoFit/>
          </a:bodyPr>
          <a:lstStyle/>
          <a:p>
            <a:pPr algn="l"/>
            <a:r>
              <a:rPr lang="en-US" sz="2800" b="1" i="0" dirty="0">
                <a:solidFill>
                  <a:schemeClr val="accent6">
                    <a:lumMod val="50000"/>
                  </a:schemeClr>
                </a:solidFill>
                <a:effectLst/>
                <a:latin typeface="Söhne"/>
              </a:rPr>
              <a:t>K-Nearest Neighbors (KNN) Regression</a:t>
            </a:r>
          </a:p>
          <a:p>
            <a:pPr algn="l"/>
            <a:endParaRPr lang="en-IN" dirty="0"/>
          </a:p>
          <a:p>
            <a:r>
              <a:rPr lang="en-IN" dirty="0">
                <a:solidFill>
                  <a:schemeClr val="accent6">
                    <a:lumMod val="50000"/>
                  </a:schemeClr>
                </a:solidFill>
              </a:rPr>
              <a:t>1</a:t>
            </a:r>
            <a:r>
              <a:rPr lang="en-IN" sz="2400" dirty="0">
                <a:solidFill>
                  <a:schemeClr val="accent6">
                    <a:lumMod val="50000"/>
                  </a:schemeClr>
                </a:solidFill>
              </a:rPr>
              <a:t>.Import necessary libraries: The code begins by importing the required Python libraries, such as NumPy, scikit-learn (a machine learning library), and Matplotlib (for data visualization).</a:t>
            </a:r>
          </a:p>
          <a:p>
            <a:r>
              <a:rPr lang="en-IN" sz="2400" dirty="0">
                <a:solidFill>
                  <a:schemeClr val="accent6">
                    <a:lumMod val="50000"/>
                  </a:schemeClr>
                </a:solidFill>
              </a:rPr>
              <a:t>2.Splitting the data: It uses scikit-</a:t>
            </a:r>
            <a:r>
              <a:rPr lang="en-IN" sz="2400" dirty="0" err="1">
                <a:solidFill>
                  <a:schemeClr val="accent6">
                    <a:lumMod val="50000"/>
                  </a:schemeClr>
                </a:solidFill>
              </a:rPr>
              <a:t>learn's</a:t>
            </a:r>
            <a:r>
              <a:rPr lang="en-IN" sz="2400" dirty="0">
                <a:solidFill>
                  <a:schemeClr val="accent6">
                    <a:lumMod val="50000"/>
                  </a:schemeClr>
                </a:solidFill>
              </a:rPr>
              <a:t> </a:t>
            </a:r>
            <a:r>
              <a:rPr lang="en-IN" sz="2400" dirty="0" err="1">
                <a:solidFill>
                  <a:schemeClr val="accent6">
                    <a:lumMod val="50000"/>
                  </a:schemeClr>
                </a:solidFill>
              </a:rPr>
              <a:t>train_test_split</a:t>
            </a:r>
            <a:r>
              <a:rPr lang="en-IN" sz="2400" dirty="0">
                <a:solidFill>
                  <a:schemeClr val="accent6">
                    <a:lumMod val="50000"/>
                  </a:schemeClr>
                </a:solidFill>
              </a:rPr>
              <a:t> function to split the data into training and testing sets (</a:t>
            </a:r>
            <a:r>
              <a:rPr lang="en-IN" sz="2400" dirty="0" err="1">
                <a:solidFill>
                  <a:schemeClr val="accent6">
                    <a:lumMod val="50000"/>
                  </a:schemeClr>
                </a:solidFill>
              </a:rPr>
              <a:t>X_train</a:t>
            </a:r>
            <a:r>
              <a:rPr lang="en-IN" sz="2400" dirty="0">
                <a:solidFill>
                  <a:schemeClr val="accent6">
                    <a:lumMod val="50000"/>
                  </a:schemeClr>
                </a:solidFill>
              </a:rPr>
              <a:t>, </a:t>
            </a:r>
            <a:r>
              <a:rPr lang="en-IN" sz="2400" dirty="0" err="1">
                <a:solidFill>
                  <a:schemeClr val="accent6">
                    <a:lumMod val="50000"/>
                  </a:schemeClr>
                </a:solidFill>
              </a:rPr>
              <a:t>X_test</a:t>
            </a:r>
            <a:r>
              <a:rPr lang="en-IN" sz="2400" dirty="0">
                <a:solidFill>
                  <a:schemeClr val="accent6">
                    <a:lumMod val="50000"/>
                  </a:schemeClr>
                </a:solidFill>
              </a:rPr>
              <a:t>, </a:t>
            </a:r>
            <a:r>
              <a:rPr lang="en-IN" sz="2400" dirty="0" err="1">
                <a:solidFill>
                  <a:schemeClr val="accent6">
                    <a:lumMod val="50000"/>
                  </a:schemeClr>
                </a:solidFill>
              </a:rPr>
              <a:t>y_train</a:t>
            </a:r>
            <a:r>
              <a:rPr lang="en-IN" sz="2400" dirty="0">
                <a:solidFill>
                  <a:schemeClr val="accent6">
                    <a:lumMod val="50000"/>
                  </a:schemeClr>
                </a:solidFill>
              </a:rPr>
              <a:t>, </a:t>
            </a:r>
            <a:r>
              <a:rPr lang="en-IN" sz="2400" dirty="0" err="1">
                <a:solidFill>
                  <a:schemeClr val="accent6">
                    <a:lumMod val="50000"/>
                  </a:schemeClr>
                </a:solidFill>
              </a:rPr>
              <a:t>y_test</a:t>
            </a:r>
            <a:r>
              <a:rPr lang="en-IN" sz="2400" dirty="0">
                <a:solidFill>
                  <a:schemeClr val="accent6">
                    <a:lumMod val="50000"/>
                  </a:schemeClr>
                </a:solidFill>
              </a:rPr>
              <a:t>). The data appears to be loaded from previously defined features and target variables.</a:t>
            </a:r>
            <a:endParaRPr lang="en-IN" sz="2400" dirty="0"/>
          </a:p>
          <a:p>
            <a:r>
              <a:rPr lang="en-IN" sz="2400" dirty="0">
                <a:solidFill>
                  <a:schemeClr val="accent6">
                    <a:lumMod val="50000"/>
                  </a:schemeClr>
                </a:solidFill>
              </a:rPr>
              <a:t>3.KNN Regression: It creates a KNN regression model with 5 </a:t>
            </a:r>
            <a:r>
              <a:rPr lang="en-IN" sz="2400" dirty="0" err="1">
                <a:solidFill>
                  <a:schemeClr val="accent6">
                    <a:lumMod val="50000"/>
                  </a:schemeClr>
                </a:solidFill>
              </a:rPr>
              <a:t>neighbors</a:t>
            </a:r>
            <a:r>
              <a:rPr lang="en-IN" sz="2400" dirty="0">
                <a:solidFill>
                  <a:schemeClr val="accent6">
                    <a:lumMod val="50000"/>
                  </a:schemeClr>
                </a:solidFill>
              </a:rPr>
              <a:t> (</a:t>
            </a:r>
            <a:r>
              <a:rPr lang="en-IN" sz="2400" dirty="0" err="1">
                <a:solidFill>
                  <a:schemeClr val="accent6">
                    <a:lumMod val="50000"/>
                  </a:schemeClr>
                </a:solidFill>
              </a:rPr>
              <a:t>n_neighbors</a:t>
            </a:r>
            <a:r>
              <a:rPr lang="en-IN" sz="2400" dirty="0">
                <a:solidFill>
                  <a:schemeClr val="accent6">
                    <a:lumMod val="50000"/>
                  </a:schemeClr>
                </a:solidFill>
              </a:rPr>
              <a:t>=5) and fits this model to the training data.</a:t>
            </a:r>
          </a:p>
          <a:p>
            <a:r>
              <a:rPr lang="en-IN" sz="2400" dirty="0">
                <a:solidFill>
                  <a:schemeClr val="accent6">
                    <a:lumMod val="50000"/>
                  </a:schemeClr>
                </a:solidFill>
              </a:rPr>
              <a:t>4.Calculate Mean Squared Error (MSE): It then uses the KNN model to make predictions on the test data and calculates the mean squared error (MSE) between the predicted values and the actual target values.</a:t>
            </a:r>
          </a:p>
        </p:txBody>
      </p:sp>
    </p:spTree>
    <p:extLst>
      <p:ext uri="{BB962C8B-B14F-4D97-AF65-F5344CB8AC3E}">
        <p14:creationId xmlns:p14="http://schemas.microsoft.com/office/powerpoint/2010/main" val="65423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BDAD6D-9873-C17B-F289-E060E1A91A38}"/>
              </a:ext>
            </a:extLst>
          </p:cNvPr>
          <p:cNvSpPr txBox="1"/>
          <p:nvPr/>
        </p:nvSpPr>
        <p:spPr>
          <a:xfrm>
            <a:off x="393289" y="393290"/>
            <a:ext cx="11464413" cy="2246769"/>
          </a:xfrm>
          <a:prstGeom prst="rect">
            <a:avLst/>
          </a:prstGeom>
          <a:noFill/>
        </p:spPr>
        <p:txBody>
          <a:bodyPr wrap="square">
            <a:spAutoFit/>
          </a:bodyPr>
          <a:lstStyle/>
          <a:p>
            <a:r>
              <a:rPr lang="en-IN" dirty="0">
                <a:solidFill>
                  <a:schemeClr val="accent6">
                    <a:lumMod val="50000"/>
                  </a:schemeClr>
                </a:solidFill>
              </a:rPr>
              <a:t>5.</a:t>
            </a:r>
            <a:r>
              <a:rPr lang="en-IN" sz="2000" dirty="0">
                <a:solidFill>
                  <a:schemeClr val="accent6">
                    <a:lumMod val="50000"/>
                  </a:schemeClr>
                </a:solidFill>
              </a:rPr>
              <a:t>Loop for different K values: The code then enters a loop where it iterates through different values of K for KNN, from 1 to 20. For each K value, it trains a new KNN model, predicts on the test data, and calculates the MSE. The MSE values for different K values are stored in the </a:t>
            </a:r>
            <a:r>
              <a:rPr lang="en-IN" sz="2000" dirty="0" err="1">
                <a:solidFill>
                  <a:schemeClr val="accent6">
                    <a:lumMod val="50000"/>
                  </a:schemeClr>
                </a:solidFill>
              </a:rPr>
              <a:t>mse_values</a:t>
            </a:r>
            <a:r>
              <a:rPr lang="en-IN" sz="2000" dirty="0">
                <a:solidFill>
                  <a:schemeClr val="accent6">
                    <a:lumMod val="50000"/>
                  </a:schemeClr>
                </a:solidFill>
              </a:rPr>
              <a:t> list.</a:t>
            </a:r>
          </a:p>
          <a:p>
            <a:endParaRPr lang="en-IN" sz="2000" dirty="0">
              <a:solidFill>
                <a:schemeClr val="accent6">
                  <a:lumMod val="50000"/>
                </a:schemeClr>
              </a:solidFill>
            </a:endParaRPr>
          </a:p>
          <a:p>
            <a:r>
              <a:rPr lang="en-IN" sz="2000" dirty="0">
                <a:solidFill>
                  <a:schemeClr val="accent6">
                    <a:lumMod val="50000"/>
                  </a:schemeClr>
                </a:solidFill>
              </a:rPr>
              <a:t>6.Plotting: Finally, it uses Matplotlib to create a plot that shows how the MSE changes with different values of K for the KNN model.</a:t>
            </a:r>
          </a:p>
        </p:txBody>
      </p:sp>
      <p:sp>
        <p:nvSpPr>
          <p:cNvPr id="7" name="TextBox 6">
            <a:extLst>
              <a:ext uri="{FF2B5EF4-FFF2-40B4-BE49-F238E27FC236}">
                <a16:creationId xmlns:a16="http://schemas.microsoft.com/office/drawing/2014/main" id="{D15127AB-7EB7-4D66-F7FA-19922121D67F}"/>
              </a:ext>
            </a:extLst>
          </p:cNvPr>
          <p:cNvSpPr txBox="1"/>
          <p:nvPr/>
        </p:nvSpPr>
        <p:spPr>
          <a:xfrm>
            <a:off x="393289" y="2147616"/>
            <a:ext cx="11336595" cy="3477875"/>
          </a:xfrm>
          <a:prstGeom prst="rect">
            <a:avLst/>
          </a:prstGeom>
          <a:noFill/>
        </p:spPr>
        <p:txBody>
          <a:bodyPr wrap="square">
            <a:spAutoFit/>
          </a:bodyPr>
          <a:lstStyle/>
          <a:p>
            <a:endParaRPr lang="en-IN" sz="2800" dirty="0">
              <a:solidFill>
                <a:schemeClr val="accent6">
                  <a:lumMod val="50000"/>
                </a:schemeClr>
              </a:solidFill>
            </a:endParaRPr>
          </a:p>
          <a:p>
            <a:r>
              <a:rPr lang="en-IN" sz="2800" dirty="0">
                <a:solidFill>
                  <a:schemeClr val="accent6">
                    <a:lumMod val="50000"/>
                  </a:schemeClr>
                </a:solidFill>
              </a:rPr>
              <a:t>Lasso and Ridge Regression</a:t>
            </a:r>
          </a:p>
          <a:p>
            <a:r>
              <a:rPr lang="en-IN" sz="2400" dirty="0">
                <a:solidFill>
                  <a:schemeClr val="accent6">
                    <a:lumMod val="50000"/>
                  </a:schemeClr>
                </a:solidFill>
              </a:rPr>
              <a:t>1</a:t>
            </a:r>
            <a:r>
              <a:rPr lang="en-IN" sz="2000" dirty="0">
                <a:solidFill>
                  <a:schemeClr val="accent6">
                    <a:lumMod val="50000"/>
                  </a:schemeClr>
                </a:solidFill>
              </a:rPr>
              <a:t>.Lasso and Ridge Regression: The code starts by generating synthetic data using </a:t>
            </a:r>
            <a:r>
              <a:rPr lang="en-IN" sz="2000" dirty="0" err="1">
                <a:solidFill>
                  <a:schemeClr val="accent6">
                    <a:lumMod val="50000"/>
                  </a:schemeClr>
                </a:solidFill>
              </a:rPr>
              <a:t>make_regression</a:t>
            </a:r>
            <a:r>
              <a:rPr lang="en-IN" sz="2000" dirty="0">
                <a:solidFill>
                  <a:schemeClr val="accent6">
                    <a:lumMod val="50000"/>
                  </a:schemeClr>
                </a:solidFill>
              </a:rPr>
              <a:t> and then splits it into training and testing sets using </a:t>
            </a:r>
            <a:r>
              <a:rPr lang="en-IN" sz="2000" dirty="0" err="1">
                <a:solidFill>
                  <a:schemeClr val="accent6">
                    <a:lumMod val="50000"/>
                  </a:schemeClr>
                </a:solidFill>
              </a:rPr>
              <a:t>train_test_split</a:t>
            </a:r>
            <a:r>
              <a:rPr lang="en-IN" sz="2000" dirty="0">
                <a:solidFill>
                  <a:schemeClr val="accent6">
                    <a:lumMod val="50000"/>
                  </a:schemeClr>
                </a:solidFill>
              </a:rPr>
              <a:t>.</a:t>
            </a:r>
          </a:p>
          <a:p>
            <a:endParaRPr lang="en-IN" sz="2000" dirty="0">
              <a:solidFill>
                <a:schemeClr val="accent6">
                  <a:lumMod val="50000"/>
                </a:schemeClr>
              </a:solidFill>
            </a:endParaRPr>
          </a:p>
          <a:p>
            <a:r>
              <a:rPr lang="en-IN" sz="2000" dirty="0">
                <a:solidFill>
                  <a:schemeClr val="accent6">
                    <a:lumMod val="50000"/>
                  </a:schemeClr>
                </a:solidFill>
              </a:rPr>
              <a:t>2.Lasso and Ridge regression models are created with an alpha value of 1.0 for each. They are fitted to the training data, and predictions are made on the test data.</a:t>
            </a:r>
          </a:p>
          <a:p>
            <a:endParaRPr lang="en-IN" sz="2000" dirty="0">
              <a:solidFill>
                <a:schemeClr val="accent6">
                  <a:lumMod val="50000"/>
                </a:schemeClr>
              </a:solidFill>
            </a:endParaRPr>
          </a:p>
          <a:p>
            <a:r>
              <a:rPr lang="en-IN" sz="2000" dirty="0">
                <a:solidFill>
                  <a:schemeClr val="accent6">
                    <a:lumMod val="50000"/>
                  </a:schemeClr>
                </a:solidFill>
              </a:rPr>
              <a:t>3.MSE Calculation: The mean squared error (MSE) is calculated for both the Lasso and Ridge regression models.</a:t>
            </a:r>
          </a:p>
        </p:txBody>
      </p:sp>
    </p:spTree>
    <p:extLst>
      <p:ext uri="{BB962C8B-B14F-4D97-AF65-F5344CB8AC3E}">
        <p14:creationId xmlns:p14="http://schemas.microsoft.com/office/powerpoint/2010/main" val="423708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96670E-6EC9-021A-D956-6BAD2007685F}"/>
              </a:ext>
            </a:extLst>
          </p:cNvPr>
          <p:cNvSpPr txBox="1"/>
          <p:nvPr/>
        </p:nvSpPr>
        <p:spPr>
          <a:xfrm>
            <a:off x="363793" y="432618"/>
            <a:ext cx="11484077" cy="2554545"/>
          </a:xfrm>
          <a:prstGeom prst="rect">
            <a:avLst/>
          </a:prstGeom>
          <a:noFill/>
        </p:spPr>
        <p:txBody>
          <a:bodyPr wrap="square">
            <a:spAutoFit/>
          </a:bodyPr>
          <a:lstStyle/>
          <a:p>
            <a:r>
              <a:rPr lang="en-IN" sz="2000" dirty="0">
                <a:solidFill>
                  <a:schemeClr val="accent6">
                    <a:lumMod val="50000"/>
                  </a:schemeClr>
                </a:solidFill>
              </a:rPr>
              <a:t>4.Bootstrapping: The code enters a loop for bootstrapping. In each iteration, it randomly selects a subset of the training data with replacement, fits Lasso and Ridge regression models to the bootstrap sample, makes predictions on the test data, and calculates the MSE. The MSE values for both Lasso and Ridge are collected in the </a:t>
            </a:r>
            <a:r>
              <a:rPr lang="en-IN" sz="2000" dirty="0" err="1">
                <a:solidFill>
                  <a:schemeClr val="accent6">
                    <a:lumMod val="50000"/>
                  </a:schemeClr>
                </a:solidFill>
              </a:rPr>
              <a:t>lasso_mse_values</a:t>
            </a:r>
            <a:r>
              <a:rPr lang="en-IN" sz="2000" dirty="0">
                <a:solidFill>
                  <a:schemeClr val="accent6">
                    <a:lumMod val="50000"/>
                  </a:schemeClr>
                </a:solidFill>
              </a:rPr>
              <a:t> and </a:t>
            </a:r>
            <a:r>
              <a:rPr lang="en-IN" sz="2000" dirty="0" err="1">
                <a:solidFill>
                  <a:schemeClr val="accent6">
                    <a:lumMod val="50000"/>
                  </a:schemeClr>
                </a:solidFill>
              </a:rPr>
              <a:t>ridge_mse_values</a:t>
            </a:r>
            <a:r>
              <a:rPr lang="en-IN" sz="2000" dirty="0">
                <a:solidFill>
                  <a:schemeClr val="accent6">
                    <a:lumMod val="50000"/>
                  </a:schemeClr>
                </a:solidFill>
              </a:rPr>
              <a:t> lists, respectively.</a:t>
            </a:r>
          </a:p>
          <a:p>
            <a:r>
              <a:rPr lang="en-IN" sz="2000" dirty="0">
                <a:solidFill>
                  <a:schemeClr val="accent6">
                    <a:lumMod val="50000"/>
                  </a:schemeClr>
                </a:solidFill>
              </a:rPr>
              <a:t>5.Plotting (commented out): The code contains commented-out lines for plotting histograms of the bootstrapped MSE values for Lasso and Ridge regression. However, these lines are not executed in the code provided.</a:t>
            </a:r>
          </a:p>
        </p:txBody>
      </p:sp>
      <p:sp>
        <p:nvSpPr>
          <p:cNvPr id="6" name="TextBox 5">
            <a:extLst>
              <a:ext uri="{FF2B5EF4-FFF2-40B4-BE49-F238E27FC236}">
                <a16:creationId xmlns:a16="http://schemas.microsoft.com/office/drawing/2014/main" id="{32430E75-8DA6-5925-05A4-4EA1A9141E7D}"/>
              </a:ext>
            </a:extLst>
          </p:cNvPr>
          <p:cNvSpPr txBox="1"/>
          <p:nvPr/>
        </p:nvSpPr>
        <p:spPr>
          <a:xfrm>
            <a:off x="471948" y="3215147"/>
            <a:ext cx="11267768" cy="3210235"/>
          </a:xfrm>
          <a:prstGeom prst="rect">
            <a:avLst/>
          </a:prstGeom>
          <a:noFill/>
        </p:spPr>
        <p:txBody>
          <a:bodyPr wrap="square">
            <a:spAutoFit/>
          </a:bodyPr>
          <a:lstStyle/>
          <a:p>
            <a:r>
              <a:rPr lang="en-IN" sz="2400" dirty="0">
                <a:solidFill>
                  <a:schemeClr val="accent6">
                    <a:lumMod val="50000"/>
                  </a:schemeClr>
                </a:solidFill>
              </a:rPr>
              <a:t>KNN Regression with Bootstrap</a:t>
            </a:r>
          </a:p>
          <a:p>
            <a:r>
              <a:rPr lang="en-IN" dirty="0">
                <a:solidFill>
                  <a:schemeClr val="accent6">
                    <a:lumMod val="50000"/>
                  </a:schemeClr>
                </a:solidFill>
              </a:rPr>
              <a:t>KNN Regression with Bootstrap: The code starts by importing the required libraries again. It then splits the data into training and testing sets, similar to the first KNN section.</a:t>
            </a:r>
          </a:p>
          <a:p>
            <a:endParaRPr lang="en-IN" dirty="0">
              <a:solidFill>
                <a:schemeClr val="accent6">
                  <a:lumMod val="50000"/>
                </a:schemeClr>
              </a:solidFill>
            </a:endParaRPr>
          </a:p>
          <a:p>
            <a:r>
              <a:rPr lang="en-IN" dirty="0">
                <a:solidFill>
                  <a:schemeClr val="accent6">
                    <a:lumMod val="50000"/>
                  </a:schemeClr>
                </a:solidFill>
              </a:rPr>
              <a:t>Bootstrap for KNN: It enters a loop for bootstrapping (100 iterations). In each iteration, it randomly selects a bootstrap sample from the training data, fits a KNN regression model to this sample with 5 </a:t>
            </a:r>
            <a:r>
              <a:rPr lang="en-IN" dirty="0" err="1">
                <a:solidFill>
                  <a:schemeClr val="accent6">
                    <a:lumMod val="50000"/>
                  </a:schemeClr>
                </a:solidFill>
              </a:rPr>
              <a:t>neighbors</a:t>
            </a:r>
            <a:r>
              <a:rPr lang="en-IN" dirty="0">
                <a:solidFill>
                  <a:schemeClr val="accent6">
                    <a:lumMod val="50000"/>
                  </a:schemeClr>
                </a:solidFill>
              </a:rPr>
              <a:t>, predicts on the test data, and calculates the MSE. The MSE values for each iteration are stored in the </a:t>
            </a:r>
            <a:r>
              <a:rPr lang="en-IN" dirty="0" err="1">
                <a:solidFill>
                  <a:schemeClr val="accent6">
                    <a:lumMod val="50000"/>
                  </a:schemeClr>
                </a:solidFill>
              </a:rPr>
              <a:t>mse_values</a:t>
            </a:r>
            <a:r>
              <a:rPr lang="en-IN" dirty="0">
                <a:solidFill>
                  <a:schemeClr val="accent6">
                    <a:lumMod val="50000"/>
                  </a:schemeClr>
                </a:solidFill>
              </a:rPr>
              <a:t> list.</a:t>
            </a:r>
          </a:p>
          <a:p>
            <a:endParaRPr lang="en-IN" dirty="0">
              <a:solidFill>
                <a:schemeClr val="accent6">
                  <a:lumMod val="50000"/>
                </a:schemeClr>
              </a:solidFill>
            </a:endParaRPr>
          </a:p>
          <a:p>
            <a:r>
              <a:rPr lang="en-IN" dirty="0">
                <a:solidFill>
                  <a:schemeClr val="accent6">
                    <a:lumMod val="50000"/>
                  </a:schemeClr>
                </a:solidFill>
              </a:rPr>
              <a:t>Plotting: The code creates a plot to show how the MSE values change across the 100 iterations for KNN with bootstrapping.</a:t>
            </a:r>
          </a:p>
        </p:txBody>
      </p:sp>
    </p:spTree>
    <p:extLst>
      <p:ext uri="{BB962C8B-B14F-4D97-AF65-F5344CB8AC3E}">
        <p14:creationId xmlns:p14="http://schemas.microsoft.com/office/powerpoint/2010/main" val="2751071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5FE08-A4BE-B485-A030-72BAD3D8078B}"/>
              </a:ext>
            </a:extLst>
          </p:cNvPr>
          <p:cNvSpPr txBox="1"/>
          <p:nvPr/>
        </p:nvSpPr>
        <p:spPr>
          <a:xfrm>
            <a:off x="432619" y="344129"/>
            <a:ext cx="11405420" cy="2616101"/>
          </a:xfrm>
          <a:prstGeom prst="rect">
            <a:avLst/>
          </a:prstGeom>
          <a:noFill/>
        </p:spPr>
        <p:txBody>
          <a:bodyPr wrap="square">
            <a:spAutoFit/>
          </a:bodyPr>
          <a:lstStyle/>
          <a:p>
            <a:r>
              <a:rPr lang="en-IN" sz="2400" dirty="0">
                <a:solidFill>
                  <a:schemeClr val="accent6">
                    <a:lumMod val="50000"/>
                  </a:schemeClr>
                </a:solidFill>
              </a:rPr>
              <a:t>Linear Regression with Bootstrap:</a:t>
            </a:r>
          </a:p>
          <a:p>
            <a:r>
              <a:rPr lang="en-IN" sz="2000" dirty="0">
                <a:solidFill>
                  <a:schemeClr val="accent6">
                    <a:lumMod val="50000"/>
                  </a:schemeClr>
                </a:solidFill>
              </a:rPr>
              <a:t>Linear Regression with Bootstrap: This section is very similar to the KNN with Bootstrap section, but it uses a Linear Regression model instead. It bootstraps the training data, fits Linear Regression models to the bootstrap samples, predicts on the test data, and calculates the MSE in each iteration.</a:t>
            </a:r>
          </a:p>
          <a:p>
            <a:endParaRPr lang="en-IN" sz="2000" dirty="0">
              <a:solidFill>
                <a:schemeClr val="accent6">
                  <a:lumMod val="50000"/>
                </a:schemeClr>
              </a:solidFill>
            </a:endParaRPr>
          </a:p>
          <a:p>
            <a:r>
              <a:rPr lang="en-IN" sz="2000" dirty="0">
                <a:solidFill>
                  <a:schemeClr val="accent6">
                    <a:lumMod val="50000"/>
                  </a:schemeClr>
                </a:solidFill>
              </a:rPr>
              <a:t>Plotting: The code creates a plot to show how the MSE values change across the 100 iterations for Linear Regression with bootstrapping.</a:t>
            </a:r>
          </a:p>
        </p:txBody>
      </p:sp>
      <p:sp>
        <p:nvSpPr>
          <p:cNvPr id="5" name="TextBox 4">
            <a:extLst>
              <a:ext uri="{FF2B5EF4-FFF2-40B4-BE49-F238E27FC236}">
                <a16:creationId xmlns:a16="http://schemas.microsoft.com/office/drawing/2014/main" id="{4DB0F7CF-9C00-0AE3-F197-5FBB2B91B3F6}"/>
              </a:ext>
            </a:extLst>
          </p:cNvPr>
          <p:cNvSpPr txBox="1"/>
          <p:nvPr/>
        </p:nvSpPr>
        <p:spPr>
          <a:xfrm>
            <a:off x="550606" y="3057832"/>
            <a:ext cx="11208775" cy="2308324"/>
          </a:xfrm>
          <a:prstGeom prst="rect">
            <a:avLst/>
          </a:prstGeom>
          <a:noFill/>
        </p:spPr>
        <p:txBody>
          <a:bodyPr wrap="square">
            <a:spAutoFit/>
          </a:bodyPr>
          <a:lstStyle/>
          <a:p>
            <a:r>
              <a:rPr lang="en-IN" sz="2400" dirty="0">
                <a:solidFill>
                  <a:schemeClr val="accent6">
                    <a:lumMod val="50000"/>
                  </a:schemeClr>
                </a:solidFill>
              </a:rPr>
              <a:t>Ridge Regression with Bootstrap:</a:t>
            </a:r>
          </a:p>
          <a:p>
            <a:r>
              <a:rPr lang="en-IN" sz="2000" dirty="0">
                <a:solidFill>
                  <a:schemeClr val="accent6">
                    <a:lumMod val="50000"/>
                  </a:schemeClr>
                </a:solidFill>
              </a:rPr>
              <a:t>Ridge Regression with Bootstrap: Similar to the previous sections, it bootstraps the training data and fits Ridge Regression models to the bootstrap samples. It then calculates the MSE in each iteration.</a:t>
            </a:r>
          </a:p>
          <a:p>
            <a:endParaRPr lang="en-IN" sz="2000" dirty="0">
              <a:solidFill>
                <a:schemeClr val="accent6">
                  <a:lumMod val="50000"/>
                </a:schemeClr>
              </a:solidFill>
            </a:endParaRPr>
          </a:p>
          <a:p>
            <a:r>
              <a:rPr lang="en-IN" sz="2000" dirty="0">
                <a:solidFill>
                  <a:schemeClr val="accent6">
                    <a:lumMod val="50000"/>
                  </a:schemeClr>
                </a:solidFill>
              </a:rPr>
              <a:t>Plotting: The code creates a plot to show how the MSE values change across the 100 iterations for Ridge Regression with bootstrapping.</a:t>
            </a:r>
          </a:p>
        </p:txBody>
      </p:sp>
    </p:spTree>
    <p:extLst>
      <p:ext uri="{BB962C8B-B14F-4D97-AF65-F5344CB8AC3E}">
        <p14:creationId xmlns:p14="http://schemas.microsoft.com/office/powerpoint/2010/main" val="1926447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A2587-3D64-4005-52E2-0A9DC19E771C}"/>
              </a:ext>
            </a:extLst>
          </p:cNvPr>
          <p:cNvSpPr>
            <a:spLocks noGrp="1"/>
          </p:cNvSpPr>
          <p:nvPr>
            <p:ph idx="1"/>
          </p:nvPr>
        </p:nvSpPr>
        <p:spPr>
          <a:xfrm>
            <a:off x="1006764" y="2115126"/>
            <a:ext cx="10118436" cy="2299855"/>
          </a:xfrm>
        </p:spPr>
        <p:txBody>
          <a:bodyPr>
            <a:normAutofit/>
          </a:bodyPr>
          <a:lstStyle/>
          <a:p>
            <a:pPr marL="0" indent="0">
              <a:buNone/>
            </a:pPr>
            <a:r>
              <a:rPr lang="en-IN" sz="4400" dirty="0" err="1">
                <a:solidFill>
                  <a:schemeClr val="tx2">
                    <a:lumMod val="10000"/>
                  </a:schemeClr>
                </a:solidFill>
                <a:hlinkClick r:id="rId2" action="ppaction://hlinkfile"/>
              </a:rPr>
              <a:t>GitHub.lnk</a:t>
            </a:r>
            <a:endParaRPr lang="en-IN" sz="4400" dirty="0">
              <a:solidFill>
                <a:schemeClr val="tx2">
                  <a:lumMod val="10000"/>
                </a:schemeClr>
              </a:solidFill>
            </a:endParaRPr>
          </a:p>
          <a:p>
            <a:pPr marL="0" indent="0">
              <a:buNone/>
            </a:pPr>
            <a:r>
              <a:rPr lang="en-IN" sz="4400" dirty="0">
                <a:solidFill>
                  <a:schemeClr val="tx2">
                    <a:lumMod val="10000"/>
                  </a:schemeClr>
                </a:solidFill>
                <a:hlinkClick r:id="rId3"/>
              </a:rPr>
              <a:t>https://github.com/Panchagiri-vidyasri/capston-project_stml</a:t>
            </a:r>
            <a:endParaRPr lang="en-IN" sz="4400" dirty="0">
              <a:solidFill>
                <a:schemeClr val="tx2">
                  <a:lumMod val="10000"/>
                </a:schemeClr>
              </a:solidFill>
            </a:endParaRPr>
          </a:p>
          <a:p>
            <a:pPr marL="0" indent="0">
              <a:buNone/>
            </a:pPr>
            <a:endParaRPr lang="en-IN" sz="4400" dirty="0">
              <a:solidFill>
                <a:schemeClr val="tx2">
                  <a:lumMod val="10000"/>
                </a:schemeClr>
              </a:solidFill>
            </a:endParaRPr>
          </a:p>
          <a:p>
            <a:pPr marL="0" indent="0">
              <a:buNone/>
            </a:pPr>
            <a:endParaRPr lang="en-IN" sz="4400" dirty="0">
              <a:solidFill>
                <a:schemeClr val="tx2">
                  <a:lumMod val="10000"/>
                </a:schemeClr>
              </a:solidFill>
            </a:endParaRPr>
          </a:p>
        </p:txBody>
      </p:sp>
    </p:spTree>
    <p:extLst>
      <p:ext uri="{BB962C8B-B14F-4D97-AF65-F5344CB8AC3E}">
        <p14:creationId xmlns:p14="http://schemas.microsoft.com/office/powerpoint/2010/main" val="1478985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4C36E4-D95F-8D58-B35E-0BFBF7C93069}"/>
              </a:ext>
            </a:extLst>
          </p:cNvPr>
          <p:cNvSpPr txBox="1"/>
          <p:nvPr/>
        </p:nvSpPr>
        <p:spPr>
          <a:xfrm>
            <a:off x="1337187" y="1968598"/>
            <a:ext cx="6096000" cy="769441"/>
          </a:xfrm>
          <a:prstGeom prst="rect">
            <a:avLst/>
          </a:prstGeom>
          <a:noFill/>
        </p:spPr>
        <p:txBody>
          <a:bodyPr wrap="square">
            <a:spAutoFit/>
          </a:bodyPr>
          <a:lstStyle/>
          <a:p>
            <a:pPr marL="0" indent="0">
              <a:buNone/>
            </a:pPr>
            <a:r>
              <a:rPr lang="en-IN" sz="4400" dirty="0" err="1">
                <a:solidFill>
                  <a:schemeClr val="tx1">
                    <a:lumMod val="75000"/>
                  </a:schemeClr>
                </a:solidFill>
                <a:hlinkClick r:id="rId2" action="ppaction://hlinkfile">
                  <a:extLst>
                    <a:ext uri="{A12FA001-AC4F-418D-AE19-62706E023703}">
                      <ahyp:hlinkClr xmlns:ahyp="http://schemas.microsoft.com/office/drawing/2018/hyperlinkcolor" val="tx"/>
                    </a:ext>
                  </a:extLst>
                </a:hlinkClick>
              </a:rPr>
              <a:t>GitHub.lnk</a:t>
            </a:r>
            <a:endParaRPr lang="en-IN" sz="4400" dirty="0">
              <a:solidFill>
                <a:schemeClr val="tx1">
                  <a:lumMod val="75000"/>
                </a:schemeClr>
              </a:solidFill>
            </a:endParaRPr>
          </a:p>
        </p:txBody>
      </p:sp>
      <p:sp>
        <p:nvSpPr>
          <p:cNvPr id="15" name="TextBox 14">
            <a:extLst>
              <a:ext uri="{FF2B5EF4-FFF2-40B4-BE49-F238E27FC236}">
                <a16:creationId xmlns:a16="http://schemas.microsoft.com/office/drawing/2014/main" id="{5AD5320B-E343-F008-C892-3421BE7AD3C2}"/>
              </a:ext>
            </a:extLst>
          </p:cNvPr>
          <p:cNvSpPr txBox="1"/>
          <p:nvPr/>
        </p:nvSpPr>
        <p:spPr>
          <a:xfrm>
            <a:off x="1337187" y="2846195"/>
            <a:ext cx="8927690" cy="3170099"/>
          </a:xfrm>
          <a:prstGeom prst="rect">
            <a:avLst/>
          </a:prstGeom>
          <a:noFill/>
        </p:spPr>
        <p:txBody>
          <a:bodyPr wrap="square">
            <a:spAutoFit/>
          </a:bodyPr>
          <a:lstStyle/>
          <a:p>
            <a:r>
              <a:rPr lang="en-IN" sz="3600" dirty="0">
                <a:solidFill>
                  <a:schemeClr val="tx2">
                    <a:lumMod val="10000"/>
                  </a:schemeClr>
                </a:solidFill>
                <a:hlinkClick r:id="rId3"/>
              </a:rPr>
              <a:t>https://github.com/Panchagiri-vidyasri/capston-project_stml/blob/main/project%20(2).ipynb</a:t>
            </a:r>
            <a:endParaRPr lang="en-IN" sz="3600" dirty="0">
              <a:solidFill>
                <a:schemeClr val="tx2">
                  <a:lumMod val="10000"/>
                </a:schemeClr>
              </a:solidFill>
            </a:endParaRPr>
          </a:p>
          <a:p>
            <a:endParaRPr lang="en-IN" sz="2800" dirty="0">
              <a:solidFill>
                <a:schemeClr val="tx2">
                  <a:lumMod val="10000"/>
                </a:schemeClr>
              </a:solidFill>
            </a:endParaRPr>
          </a:p>
          <a:p>
            <a:endParaRPr lang="en-IN" sz="2800" dirty="0">
              <a:solidFill>
                <a:schemeClr val="tx2">
                  <a:lumMod val="10000"/>
                </a:schemeClr>
              </a:solidFill>
            </a:endParaRPr>
          </a:p>
        </p:txBody>
      </p:sp>
    </p:spTree>
    <p:extLst>
      <p:ext uri="{BB962C8B-B14F-4D97-AF65-F5344CB8AC3E}">
        <p14:creationId xmlns:p14="http://schemas.microsoft.com/office/powerpoint/2010/main" val="39446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C2F60B3-7703-85EF-421B-6E47D3B005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328" y="553748"/>
            <a:ext cx="10550107" cy="59344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8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60001-7835-8F8F-1410-1CB8223FF266}"/>
              </a:ext>
            </a:extLst>
          </p:cNvPr>
          <p:cNvSpPr>
            <a:spLocks noGrp="1"/>
          </p:cNvSpPr>
          <p:nvPr>
            <p:ph idx="1"/>
          </p:nvPr>
        </p:nvSpPr>
        <p:spPr>
          <a:xfrm>
            <a:off x="858982" y="471055"/>
            <a:ext cx="10266218" cy="5563985"/>
          </a:xfrm>
        </p:spPr>
        <p:txBody>
          <a:bodyPr/>
          <a:lstStyle/>
          <a:p>
            <a:pPr marL="0" indent="0" algn="l">
              <a:buNone/>
            </a:pPr>
            <a:r>
              <a:rPr lang="en-US" sz="3200" b="0" i="0" dirty="0">
                <a:solidFill>
                  <a:srgbClr val="272C37"/>
                </a:solidFill>
                <a:effectLst/>
                <a:latin typeface="Roboto" panose="02000000000000000000" pitchFamily="2" charset="0"/>
              </a:rPr>
              <a:t>Stock Price Prediction</a:t>
            </a:r>
          </a:p>
          <a:p>
            <a:pPr marL="0" indent="0" algn="l">
              <a:buNone/>
            </a:pPr>
            <a:r>
              <a:rPr lang="en-US" sz="2800" b="0" i="0" dirty="0">
                <a:solidFill>
                  <a:schemeClr val="accent6">
                    <a:lumMod val="50000"/>
                  </a:schemeClr>
                </a:solidFill>
                <a:effectLst/>
                <a:latin typeface="Roboto" panose="02000000000000000000" pitchFamily="2" charset="0"/>
              </a:rPr>
              <a:t>Stock Price Prediction using machine learning helps you discover the future value of company stock and other financial assets traded on an exchange. The entire idea of predicting stock prices is to gain significant profits. Predicting how the stock market will perform is a hard task to do. There are other factors involved in the prediction, such as physical and psychological factors, rational and irrational behavior, and so on. All these factors combine to make share prices dynamic and volatile. This makes it very difficult to predict stock prices with high accuracy. </a:t>
            </a:r>
          </a:p>
          <a:p>
            <a:endParaRPr lang="en-IN" dirty="0"/>
          </a:p>
        </p:txBody>
      </p:sp>
    </p:spTree>
    <p:extLst>
      <p:ext uri="{BB962C8B-B14F-4D97-AF65-F5344CB8AC3E}">
        <p14:creationId xmlns:p14="http://schemas.microsoft.com/office/powerpoint/2010/main" val="213027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6C405-1745-54CD-846E-4CC47392779E}"/>
              </a:ext>
            </a:extLst>
          </p:cNvPr>
          <p:cNvSpPr>
            <a:spLocks noGrp="1"/>
          </p:cNvSpPr>
          <p:nvPr>
            <p:ph idx="1"/>
          </p:nvPr>
        </p:nvSpPr>
        <p:spPr>
          <a:xfrm>
            <a:off x="1085272" y="762000"/>
            <a:ext cx="10058400" cy="5273040"/>
          </a:xfrm>
        </p:spPr>
        <p:txBody>
          <a:bodyPr>
            <a:normAutofit/>
          </a:bodyPr>
          <a:lstStyle/>
          <a:p>
            <a:pPr algn="l" fontAlgn="base"/>
            <a:r>
              <a:rPr lang="en-US" sz="3600" b="0" i="0" dirty="0">
                <a:solidFill>
                  <a:schemeClr val="accent6">
                    <a:lumMod val="50000"/>
                  </a:schemeClr>
                </a:solidFill>
                <a:effectLst/>
                <a:latin typeface="Inter"/>
              </a:rPr>
              <a:t>Given historical stock price data for Apple, Microsoft, Netflix and Google over the past three months, your task is to analyze and compare the performance of these companies in the stock market using various data science techniques.</a:t>
            </a:r>
          </a:p>
          <a:p>
            <a:endParaRPr lang="en-IN" dirty="0">
              <a:solidFill>
                <a:schemeClr val="accent6">
                  <a:lumMod val="50000"/>
                </a:schemeClr>
              </a:solidFill>
            </a:endParaRPr>
          </a:p>
        </p:txBody>
      </p:sp>
      <p:pic>
        <p:nvPicPr>
          <p:cNvPr id="4" name="Picture 3">
            <a:extLst>
              <a:ext uri="{FF2B5EF4-FFF2-40B4-BE49-F238E27FC236}">
                <a16:creationId xmlns:a16="http://schemas.microsoft.com/office/drawing/2014/main" id="{9A5FFBAF-9473-939E-0AAD-23A9C8008B2A}"/>
              </a:ext>
            </a:extLst>
          </p:cNvPr>
          <p:cNvPicPr>
            <a:picLocks noChangeAspect="1"/>
          </p:cNvPicPr>
          <p:nvPr/>
        </p:nvPicPr>
        <p:blipFill>
          <a:blip r:embed="rId2"/>
          <a:stretch>
            <a:fillRect/>
          </a:stretch>
        </p:blipFill>
        <p:spPr>
          <a:xfrm>
            <a:off x="1066800" y="3561347"/>
            <a:ext cx="4794985" cy="2800953"/>
          </a:xfrm>
          <a:prstGeom prst="rect">
            <a:avLst/>
          </a:prstGeom>
        </p:spPr>
      </p:pic>
      <p:pic>
        <p:nvPicPr>
          <p:cNvPr id="5" name="Picture 4">
            <a:extLst>
              <a:ext uri="{FF2B5EF4-FFF2-40B4-BE49-F238E27FC236}">
                <a16:creationId xmlns:a16="http://schemas.microsoft.com/office/drawing/2014/main" id="{25DFE42B-3813-1DD2-EB7A-1C0E899F9056}"/>
              </a:ext>
            </a:extLst>
          </p:cNvPr>
          <p:cNvPicPr>
            <a:picLocks noChangeAspect="1"/>
          </p:cNvPicPr>
          <p:nvPr/>
        </p:nvPicPr>
        <p:blipFill>
          <a:blip r:embed="rId3"/>
          <a:stretch>
            <a:fillRect/>
          </a:stretch>
        </p:blipFill>
        <p:spPr>
          <a:xfrm>
            <a:off x="6179419" y="3561347"/>
            <a:ext cx="5409398" cy="2868028"/>
          </a:xfrm>
          <a:prstGeom prst="rect">
            <a:avLst/>
          </a:prstGeom>
        </p:spPr>
      </p:pic>
    </p:spTree>
    <p:extLst>
      <p:ext uri="{BB962C8B-B14F-4D97-AF65-F5344CB8AC3E}">
        <p14:creationId xmlns:p14="http://schemas.microsoft.com/office/powerpoint/2010/main" val="3537797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27BE5C-5535-148D-A7E7-8CA759F172EE}"/>
              </a:ext>
            </a:extLst>
          </p:cNvPr>
          <p:cNvSpPr>
            <a:spLocks noGrp="1"/>
          </p:cNvSpPr>
          <p:nvPr>
            <p:ph idx="1"/>
          </p:nvPr>
        </p:nvSpPr>
        <p:spPr>
          <a:xfrm>
            <a:off x="1066800" y="471638"/>
            <a:ext cx="10058400" cy="5563402"/>
          </a:xfrm>
        </p:spPr>
        <p:txBody>
          <a:bodyPr>
            <a:normAutofit/>
          </a:bodyPr>
          <a:lstStyle/>
          <a:p>
            <a:r>
              <a:rPr lang="en-US" sz="3600" b="0" i="0" dirty="0">
                <a:solidFill>
                  <a:schemeClr val="accent6">
                    <a:lumMod val="50000"/>
                  </a:schemeClr>
                </a:solidFill>
                <a:effectLst/>
                <a:latin typeface="Inter"/>
              </a:rPr>
              <a:t>Specifically, the goal is to identify trends and patterns in stock price movements, calculate moving averages and volatility for each company, and conduct correlation analysis to examine the relationships between different stock prices</a:t>
            </a:r>
            <a:r>
              <a:rPr lang="en-US" sz="2400" b="0" i="0" dirty="0">
                <a:solidFill>
                  <a:srgbClr val="3C4043"/>
                </a:solidFill>
                <a:effectLst/>
                <a:latin typeface="Inter"/>
              </a:rPr>
              <a:t>.</a:t>
            </a:r>
            <a:endParaRPr lang="en-IN" sz="2400" dirty="0"/>
          </a:p>
        </p:txBody>
      </p:sp>
      <p:pic>
        <p:nvPicPr>
          <p:cNvPr id="5" name="Picture 4">
            <a:extLst>
              <a:ext uri="{FF2B5EF4-FFF2-40B4-BE49-F238E27FC236}">
                <a16:creationId xmlns:a16="http://schemas.microsoft.com/office/drawing/2014/main" id="{FA8840C4-CC79-177B-D895-B0D09C958B88}"/>
              </a:ext>
            </a:extLst>
          </p:cNvPr>
          <p:cNvPicPr>
            <a:picLocks noChangeAspect="1"/>
          </p:cNvPicPr>
          <p:nvPr/>
        </p:nvPicPr>
        <p:blipFill>
          <a:blip r:embed="rId2"/>
          <a:stretch>
            <a:fillRect/>
          </a:stretch>
        </p:blipFill>
        <p:spPr>
          <a:xfrm>
            <a:off x="903170" y="3320716"/>
            <a:ext cx="5403378" cy="3065646"/>
          </a:xfrm>
          <a:prstGeom prst="rect">
            <a:avLst/>
          </a:prstGeom>
        </p:spPr>
      </p:pic>
      <p:pic>
        <p:nvPicPr>
          <p:cNvPr id="6" name="Picture 5">
            <a:extLst>
              <a:ext uri="{FF2B5EF4-FFF2-40B4-BE49-F238E27FC236}">
                <a16:creationId xmlns:a16="http://schemas.microsoft.com/office/drawing/2014/main" id="{8774FBA8-5D1A-7F62-909A-7480620268FF}"/>
              </a:ext>
            </a:extLst>
          </p:cNvPr>
          <p:cNvPicPr>
            <a:picLocks noChangeAspect="1"/>
          </p:cNvPicPr>
          <p:nvPr/>
        </p:nvPicPr>
        <p:blipFill>
          <a:blip r:embed="rId3"/>
          <a:stretch>
            <a:fillRect/>
          </a:stretch>
        </p:blipFill>
        <p:spPr>
          <a:xfrm>
            <a:off x="6633808" y="3407803"/>
            <a:ext cx="4655022" cy="3024739"/>
          </a:xfrm>
          <a:prstGeom prst="rect">
            <a:avLst/>
          </a:prstGeom>
        </p:spPr>
      </p:pic>
    </p:spTree>
    <p:extLst>
      <p:ext uri="{BB962C8B-B14F-4D97-AF65-F5344CB8AC3E}">
        <p14:creationId xmlns:p14="http://schemas.microsoft.com/office/powerpoint/2010/main" val="422183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7D4B6-ACDA-0138-A2C9-3F32B46B9A1F}"/>
              </a:ext>
            </a:extLst>
          </p:cNvPr>
          <p:cNvSpPr>
            <a:spLocks noGrp="1"/>
          </p:cNvSpPr>
          <p:nvPr>
            <p:ph type="title"/>
          </p:nvPr>
        </p:nvSpPr>
        <p:spPr>
          <a:xfrm>
            <a:off x="440234" y="2762451"/>
            <a:ext cx="10589491" cy="1469457"/>
          </a:xfrm>
        </p:spPr>
        <p:txBody>
          <a:bodyPr>
            <a:normAutofit/>
          </a:bodyPr>
          <a:lstStyle/>
          <a:p>
            <a:pPr fontAlgn="base"/>
            <a:br>
              <a:rPr lang="en-US" sz="1000" b="0" i="0" dirty="0">
                <a:solidFill>
                  <a:srgbClr val="3C4043"/>
                </a:solidFill>
                <a:effectLst/>
                <a:latin typeface="inherit"/>
              </a:rPr>
            </a:br>
            <a:br>
              <a:rPr lang="en-US" sz="1000" dirty="0"/>
            </a:br>
            <a:r>
              <a:rPr lang="en-US" sz="2800" dirty="0">
                <a:solidFill>
                  <a:schemeClr val="accent6">
                    <a:lumMod val="50000"/>
                  </a:schemeClr>
                </a:solidFill>
                <a:latin typeface="Söhne"/>
              </a:rPr>
              <a:t>The dataset you've provided appears to be historical stock price data for three companies (AAPL, MSFT, NFLX,GOOG) over a period of time. The columns include the Ticker (company name), Date, Open, High, Low, Close, Adjusted Close, and Volume. This dataset contains numerical and time-series data, making it suitable for various types of analysis, including regression.</a:t>
            </a:r>
            <a:br>
              <a:rPr lang="en-US" sz="2800" dirty="0">
                <a:solidFill>
                  <a:schemeClr val="accent6">
                    <a:lumMod val="50000"/>
                  </a:schemeClr>
                </a:solidFill>
                <a:latin typeface="Söhne"/>
              </a:rPr>
            </a:br>
            <a:r>
              <a:rPr lang="en-US" sz="2800" b="1" dirty="0">
                <a:solidFill>
                  <a:schemeClr val="accent6">
                    <a:lumMod val="50000"/>
                  </a:schemeClr>
                </a:solidFill>
                <a:latin typeface="Inter"/>
              </a:rPr>
              <a:t>Data Structure</a:t>
            </a:r>
            <a:br>
              <a:rPr lang="en-US" sz="2800" b="1" dirty="0">
                <a:solidFill>
                  <a:schemeClr val="accent6">
                    <a:lumMod val="50000"/>
                  </a:schemeClr>
                </a:solidFill>
                <a:latin typeface="Inter"/>
              </a:rPr>
            </a:br>
            <a:r>
              <a:rPr lang="en-US" sz="2800" dirty="0">
                <a:solidFill>
                  <a:schemeClr val="accent6">
                    <a:lumMod val="50000"/>
                  </a:schemeClr>
                </a:solidFill>
                <a:latin typeface="Inter"/>
              </a:rPr>
              <a:t>The date for every symbol is saved in CSV format with common fields:</a:t>
            </a:r>
            <a:br>
              <a:rPr lang="en-US" sz="2800" dirty="0">
                <a:solidFill>
                  <a:schemeClr val="accent6">
                    <a:lumMod val="50000"/>
                  </a:schemeClr>
                </a:solidFill>
                <a:latin typeface="Inter"/>
              </a:rPr>
            </a:br>
            <a:r>
              <a:rPr lang="en-US" sz="2800" b="1" dirty="0">
                <a:solidFill>
                  <a:schemeClr val="accent6">
                    <a:lumMod val="50000"/>
                  </a:schemeClr>
                </a:solidFill>
                <a:latin typeface="inherit"/>
              </a:rPr>
              <a:t>Date</a:t>
            </a:r>
            <a:r>
              <a:rPr lang="en-US" sz="2800" dirty="0">
                <a:solidFill>
                  <a:schemeClr val="accent6">
                    <a:lumMod val="50000"/>
                  </a:schemeClr>
                </a:solidFill>
                <a:latin typeface="inherit"/>
              </a:rPr>
              <a:t> - specifies trading date</a:t>
            </a:r>
            <a:br>
              <a:rPr lang="en-US" sz="2800" dirty="0">
                <a:solidFill>
                  <a:schemeClr val="accent6">
                    <a:lumMod val="50000"/>
                  </a:schemeClr>
                </a:solidFill>
                <a:latin typeface="inherit"/>
              </a:rPr>
            </a:br>
            <a:r>
              <a:rPr lang="en-US" sz="2800" b="1" dirty="0">
                <a:solidFill>
                  <a:schemeClr val="accent6">
                    <a:lumMod val="50000"/>
                  </a:schemeClr>
                </a:solidFill>
                <a:latin typeface="inherit"/>
              </a:rPr>
              <a:t>Open</a:t>
            </a:r>
            <a:r>
              <a:rPr lang="en-US" sz="2800" dirty="0">
                <a:solidFill>
                  <a:schemeClr val="accent6">
                    <a:lumMod val="50000"/>
                  </a:schemeClr>
                </a:solidFill>
                <a:latin typeface="inherit"/>
              </a:rPr>
              <a:t> - opening price</a:t>
            </a:r>
            <a:br>
              <a:rPr lang="en-US" sz="2800" dirty="0">
                <a:solidFill>
                  <a:schemeClr val="accent6">
                    <a:lumMod val="50000"/>
                  </a:schemeClr>
                </a:solidFill>
                <a:latin typeface="inherit"/>
              </a:rPr>
            </a:br>
            <a:r>
              <a:rPr lang="en-US" sz="2800" b="1" dirty="0">
                <a:solidFill>
                  <a:schemeClr val="accent6">
                    <a:lumMod val="50000"/>
                  </a:schemeClr>
                </a:solidFill>
                <a:latin typeface="inherit"/>
              </a:rPr>
              <a:t>High</a:t>
            </a:r>
            <a:r>
              <a:rPr lang="en-US" sz="2800" dirty="0">
                <a:solidFill>
                  <a:schemeClr val="accent6">
                    <a:lumMod val="50000"/>
                  </a:schemeClr>
                </a:solidFill>
                <a:latin typeface="inherit"/>
              </a:rPr>
              <a:t> - maximum price during the day</a:t>
            </a:r>
            <a:br>
              <a:rPr lang="en-US" sz="2800" dirty="0">
                <a:solidFill>
                  <a:schemeClr val="accent6">
                    <a:lumMod val="50000"/>
                  </a:schemeClr>
                </a:solidFill>
                <a:latin typeface="inherit"/>
              </a:rPr>
            </a:br>
            <a:r>
              <a:rPr lang="en-US" sz="2800" b="1" dirty="0">
                <a:solidFill>
                  <a:schemeClr val="accent6">
                    <a:lumMod val="50000"/>
                  </a:schemeClr>
                </a:solidFill>
                <a:latin typeface="inherit"/>
              </a:rPr>
              <a:t>Low</a:t>
            </a:r>
            <a:r>
              <a:rPr lang="en-US" sz="2800" dirty="0">
                <a:solidFill>
                  <a:schemeClr val="accent6">
                    <a:lumMod val="50000"/>
                  </a:schemeClr>
                </a:solidFill>
                <a:latin typeface="inherit"/>
              </a:rPr>
              <a:t> - minimum price during the day</a:t>
            </a:r>
            <a:br>
              <a:rPr lang="en-US" sz="2800" dirty="0">
                <a:solidFill>
                  <a:schemeClr val="accent6">
                    <a:lumMod val="50000"/>
                  </a:schemeClr>
                </a:solidFill>
                <a:latin typeface="inherit"/>
              </a:rPr>
            </a:br>
            <a:r>
              <a:rPr lang="en-US" sz="2800" b="1" dirty="0">
                <a:solidFill>
                  <a:schemeClr val="accent6">
                    <a:lumMod val="50000"/>
                  </a:schemeClr>
                </a:solidFill>
                <a:latin typeface="inherit"/>
              </a:rPr>
              <a:t>Close</a:t>
            </a:r>
            <a:r>
              <a:rPr lang="en-US" sz="2800" dirty="0">
                <a:solidFill>
                  <a:schemeClr val="accent6">
                    <a:lumMod val="50000"/>
                  </a:schemeClr>
                </a:solidFill>
                <a:latin typeface="inherit"/>
              </a:rPr>
              <a:t> - close price adjusted for splits</a:t>
            </a:r>
            <a:br>
              <a:rPr lang="en-US" sz="2800" dirty="0">
                <a:solidFill>
                  <a:schemeClr val="accent6">
                    <a:lumMod val="50000"/>
                  </a:schemeClr>
                </a:solidFill>
                <a:latin typeface="inherit"/>
              </a:rPr>
            </a:br>
            <a:r>
              <a:rPr lang="en-US" sz="2800" b="1" dirty="0">
                <a:solidFill>
                  <a:schemeClr val="accent6">
                    <a:lumMod val="50000"/>
                  </a:schemeClr>
                </a:solidFill>
                <a:latin typeface="inherit"/>
              </a:rPr>
              <a:t>Adj Close</a:t>
            </a:r>
            <a:r>
              <a:rPr lang="en-US" sz="2800" dirty="0">
                <a:solidFill>
                  <a:schemeClr val="accent6">
                    <a:lumMod val="50000"/>
                  </a:schemeClr>
                </a:solidFill>
                <a:latin typeface="inherit"/>
              </a:rPr>
              <a:t> - adjusted close price adjusted for both dividends and splits.</a:t>
            </a:r>
            <a:br>
              <a:rPr lang="en-US" sz="2800" dirty="0">
                <a:solidFill>
                  <a:schemeClr val="accent6">
                    <a:lumMod val="50000"/>
                  </a:schemeClr>
                </a:solidFill>
                <a:latin typeface="inherit"/>
              </a:rPr>
            </a:br>
            <a:r>
              <a:rPr lang="en-US" sz="2800" b="1" dirty="0">
                <a:solidFill>
                  <a:schemeClr val="accent6">
                    <a:lumMod val="50000"/>
                  </a:schemeClr>
                </a:solidFill>
                <a:latin typeface="inherit"/>
              </a:rPr>
              <a:t>Volume</a:t>
            </a:r>
            <a:r>
              <a:rPr lang="en-US" sz="2800" dirty="0">
                <a:solidFill>
                  <a:schemeClr val="accent6">
                    <a:lumMod val="50000"/>
                  </a:schemeClr>
                </a:solidFill>
                <a:latin typeface="inherit"/>
              </a:rPr>
              <a:t> -the number of shares that changed hands during a given day</a:t>
            </a:r>
            <a:br>
              <a:rPr lang="en-US" sz="2800" dirty="0">
                <a:solidFill>
                  <a:schemeClr val="accent6">
                    <a:lumMod val="50000"/>
                  </a:schemeClr>
                </a:solidFill>
                <a:latin typeface="Söhne"/>
              </a:rPr>
            </a:br>
            <a:endParaRPr lang="en-IN" sz="2800" dirty="0">
              <a:solidFill>
                <a:schemeClr val="accent6">
                  <a:lumMod val="50000"/>
                </a:schemeClr>
              </a:solidFill>
            </a:endParaRPr>
          </a:p>
        </p:txBody>
      </p:sp>
      <p:graphicFrame>
        <p:nvGraphicFramePr>
          <p:cNvPr id="4" name="Table 3">
            <a:extLst>
              <a:ext uri="{FF2B5EF4-FFF2-40B4-BE49-F238E27FC236}">
                <a16:creationId xmlns:a16="http://schemas.microsoft.com/office/drawing/2014/main" id="{8D7742AF-2151-E456-3279-E356DAAA5346}"/>
              </a:ext>
            </a:extLst>
          </p:cNvPr>
          <p:cNvGraphicFramePr>
            <a:graphicFrameLocks noGrp="1"/>
          </p:cNvGraphicFramePr>
          <p:nvPr>
            <p:extLst>
              <p:ext uri="{D42A27DB-BD31-4B8C-83A1-F6EECF244321}">
                <p14:modId xmlns:p14="http://schemas.microsoft.com/office/powerpoint/2010/main" val="1988458346"/>
              </p:ext>
            </p:extLst>
          </p:nvPr>
        </p:nvGraphicFramePr>
        <p:xfrm>
          <a:off x="11896825" y="1232033"/>
          <a:ext cx="295175" cy="805766"/>
        </p:xfrm>
        <a:graphic>
          <a:graphicData uri="http://schemas.openxmlformats.org/drawingml/2006/table">
            <a:tbl>
              <a:tblPr/>
              <a:tblGrid>
                <a:gridCol w="295175">
                  <a:extLst>
                    <a:ext uri="{9D8B030D-6E8A-4147-A177-3AD203B41FA5}">
                      <a16:colId xmlns:a16="http://schemas.microsoft.com/office/drawing/2014/main" val="1661011774"/>
                    </a:ext>
                  </a:extLst>
                </a:gridCol>
              </a:tblGrid>
              <a:tr h="259363">
                <a:tc>
                  <a:txBody>
                    <a:bodyPr/>
                    <a:lstStyle/>
                    <a:p>
                      <a:pPr algn="r" fontAlgn="b"/>
                      <a:endParaRPr lang="en-IN" sz="24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134704551"/>
                  </a:ext>
                </a:extLst>
              </a:tr>
              <a:tr h="433656">
                <a:tc>
                  <a:txBody>
                    <a:bodyPr/>
                    <a:lstStyle/>
                    <a:p>
                      <a:pPr algn="r"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973865168"/>
                  </a:ext>
                </a:extLst>
              </a:tr>
            </a:tbl>
          </a:graphicData>
        </a:graphic>
      </p:graphicFrame>
    </p:spTree>
    <p:extLst>
      <p:ext uri="{BB962C8B-B14F-4D97-AF65-F5344CB8AC3E}">
        <p14:creationId xmlns:p14="http://schemas.microsoft.com/office/powerpoint/2010/main" val="192867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894552-FA96-1CC7-CAAE-C9F6712522CF}"/>
              </a:ext>
            </a:extLst>
          </p:cNvPr>
          <p:cNvPicPr>
            <a:picLocks noChangeAspect="1"/>
          </p:cNvPicPr>
          <p:nvPr/>
        </p:nvPicPr>
        <p:blipFill>
          <a:blip r:embed="rId2"/>
          <a:stretch>
            <a:fillRect/>
          </a:stretch>
        </p:blipFill>
        <p:spPr>
          <a:xfrm>
            <a:off x="452501" y="413327"/>
            <a:ext cx="6511717" cy="6031345"/>
          </a:xfrm>
          <a:prstGeom prst="rect">
            <a:avLst/>
          </a:prstGeom>
        </p:spPr>
      </p:pic>
      <p:sp>
        <p:nvSpPr>
          <p:cNvPr id="6" name="TextBox 5">
            <a:extLst>
              <a:ext uri="{FF2B5EF4-FFF2-40B4-BE49-F238E27FC236}">
                <a16:creationId xmlns:a16="http://schemas.microsoft.com/office/drawing/2014/main" id="{3EFB567A-EF18-6C47-880D-076B9469C40F}"/>
              </a:ext>
            </a:extLst>
          </p:cNvPr>
          <p:cNvSpPr txBox="1"/>
          <p:nvPr/>
        </p:nvSpPr>
        <p:spPr>
          <a:xfrm>
            <a:off x="7139708" y="831273"/>
            <a:ext cx="4599791" cy="1384995"/>
          </a:xfrm>
          <a:prstGeom prst="rect">
            <a:avLst/>
          </a:prstGeom>
          <a:noFill/>
        </p:spPr>
        <p:txBody>
          <a:bodyPr wrap="square">
            <a:spAutoFit/>
          </a:bodyPr>
          <a:lstStyle/>
          <a:p>
            <a:r>
              <a:rPr lang="en-IN" sz="2800" dirty="0">
                <a:solidFill>
                  <a:schemeClr val="accent6">
                    <a:lumMod val="50000"/>
                  </a:schemeClr>
                </a:solidFill>
              </a:rPr>
              <a:t>This is my dataset in my dataset there are [248 rows x 8 columns]</a:t>
            </a:r>
          </a:p>
        </p:txBody>
      </p:sp>
    </p:spTree>
    <p:extLst>
      <p:ext uri="{BB962C8B-B14F-4D97-AF65-F5344CB8AC3E}">
        <p14:creationId xmlns:p14="http://schemas.microsoft.com/office/powerpoint/2010/main" val="886729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TM03457510[[fn=Savon]]</Template>
  <TotalTime>1651</TotalTime>
  <Words>4188</Words>
  <Application>Microsoft Office PowerPoint</Application>
  <PresentationFormat>Widescreen</PresentationFormat>
  <Paragraphs>215</Paragraphs>
  <Slides>46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Century Gothic</vt:lpstr>
      <vt:lpstr>Courier New</vt:lpstr>
      <vt:lpstr>inherit</vt:lpstr>
      <vt:lpstr>Inter</vt:lpstr>
      <vt:lpstr>Roboto</vt:lpstr>
      <vt:lpstr>Söhne</vt:lpstr>
      <vt:lpstr>Savon</vt:lpstr>
      <vt:lpstr>     STOCK  PRICE       PREDICTION</vt:lpstr>
      <vt:lpstr>PowerPoint Presentation</vt:lpstr>
      <vt:lpstr>PowerPoint Presentation</vt:lpstr>
      <vt:lpstr>PowerPoint Presentation</vt:lpstr>
      <vt:lpstr>PowerPoint Presentation</vt:lpstr>
      <vt:lpstr>PowerPoint Presentation</vt:lpstr>
      <vt:lpstr>PowerPoint Presentation</vt:lpstr>
      <vt:lpstr>  The dataset you've provided appears to be historical stock price data for three companies (AAPL, MSFT, NFLX,GOOG) over a period of time. The columns include the Ticker (company name), Date, Open, High, Low, Close, Adjusted Close, and Volume. This dataset contains numerical and time-series data, making it suitable for various types of analysis, including regression. Data Structure The date for every symbol is saved in CSV format with common fields: Date - specifies trading date Open - opening price High - maximum price during the day Low - minimum price during the day Close - close price adjusted for splits Adj Close - adjusted close price adjusted for both dividends and splits. Volume -the number of shares that changed hands during a given day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STOCK  PRICE       PREDICTION</dc:title>
  <dc:creator>Tejasri Panchagiri</dc:creator>
  <cp:lastModifiedBy>Tejasri Panchagiri</cp:lastModifiedBy>
  <cp:revision>33</cp:revision>
  <dcterms:created xsi:type="dcterms:W3CDTF">2023-09-22T08:07:31Z</dcterms:created>
  <dcterms:modified xsi:type="dcterms:W3CDTF">2023-11-02T04:35:57Z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